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85" r:id="rId6"/>
    <p:sldId id="284" r:id="rId7"/>
    <p:sldId id="260" r:id="rId8"/>
    <p:sldId id="261" r:id="rId9"/>
    <p:sldId id="262" r:id="rId10"/>
    <p:sldId id="263" r:id="rId11"/>
    <p:sldId id="264" r:id="rId12"/>
    <p:sldId id="265" r:id="rId13"/>
    <p:sldId id="266" r:id="rId14"/>
    <p:sldId id="267" r:id="rId15"/>
    <p:sldId id="286" r:id="rId16"/>
    <p:sldId id="268" r:id="rId17"/>
    <p:sldId id="269" r:id="rId18"/>
    <p:sldId id="270" r:id="rId19"/>
    <p:sldId id="288" r:id="rId20"/>
    <p:sldId id="289" r:id="rId21"/>
    <p:sldId id="290" r:id="rId22"/>
    <p:sldId id="291" r:id="rId23"/>
    <p:sldId id="294" r:id="rId24"/>
    <p:sldId id="295" r:id="rId25"/>
    <p:sldId id="296" r:id="rId26"/>
    <p:sldId id="297" r:id="rId27"/>
    <p:sldId id="298" r:id="rId28"/>
    <p:sldId id="299" r:id="rId29"/>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37"/>
  </p:normalViewPr>
  <p:slideViewPr>
    <p:cSldViewPr>
      <p:cViewPr>
        <p:scale>
          <a:sx n="96" d="100"/>
          <a:sy n="96" d="100"/>
        </p:scale>
        <p:origin x="144" y="784"/>
      </p:cViewPr>
      <p:guideLst>
        <p:guide orient="horz" pos="2160"/>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2C242FF-5B76-A94F-A56B-6A0EB8FE2571}" type="datetimeFigureOut">
              <a:rPr lang="en-NL" smtClean="0"/>
              <a:t>14/09/2024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6727172-C3AD-4A4C-866C-0274E49638D5}" type="slidenum">
              <a:rPr lang="en-NL" smtClean="0"/>
              <a:t>‹#›</a:t>
            </a:fld>
            <a:endParaRPr lang="en-NL"/>
          </a:p>
        </p:txBody>
      </p:sp>
    </p:spTree>
    <p:extLst>
      <p:ext uri="{BB962C8B-B14F-4D97-AF65-F5344CB8AC3E}">
        <p14:creationId xmlns:p14="http://schemas.microsoft.com/office/powerpoint/2010/main" val="7736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6</a:t>
            </a:fld>
            <a:endParaRPr lang="en-NL"/>
          </a:p>
        </p:txBody>
      </p:sp>
    </p:spTree>
    <p:extLst>
      <p:ext uri="{BB962C8B-B14F-4D97-AF65-F5344CB8AC3E}">
        <p14:creationId xmlns:p14="http://schemas.microsoft.com/office/powerpoint/2010/main" val="133998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16</a:t>
            </a:fld>
            <a:endParaRPr lang="en-NL"/>
          </a:p>
        </p:txBody>
      </p:sp>
    </p:spTree>
    <p:extLst>
      <p:ext uri="{BB962C8B-B14F-4D97-AF65-F5344CB8AC3E}">
        <p14:creationId xmlns:p14="http://schemas.microsoft.com/office/powerpoint/2010/main" val="9996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19</a:t>
            </a:fld>
            <a:endParaRPr lang="en-NL"/>
          </a:p>
        </p:txBody>
      </p:sp>
    </p:spTree>
    <p:extLst>
      <p:ext uri="{BB962C8B-B14F-4D97-AF65-F5344CB8AC3E}">
        <p14:creationId xmlns:p14="http://schemas.microsoft.com/office/powerpoint/2010/main" val="189397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23</a:t>
            </a:fld>
            <a:endParaRPr lang="en-NL"/>
          </a:p>
        </p:txBody>
      </p:sp>
    </p:spTree>
    <p:extLst>
      <p:ext uri="{BB962C8B-B14F-4D97-AF65-F5344CB8AC3E}">
        <p14:creationId xmlns:p14="http://schemas.microsoft.com/office/powerpoint/2010/main" val="30671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6727172-C3AD-4A4C-866C-0274E49638D5}" type="slidenum">
              <a:rPr lang="en-NL" smtClean="0"/>
              <a:t>26</a:t>
            </a:fld>
            <a:endParaRPr lang="en-NL"/>
          </a:p>
        </p:txBody>
      </p:sp>
    </p:spTree>
    <p:extLst>
      <p:ext uri="{BB962C8B-B14F-4D97-AF65-F5344CB8AC3E}">
        <p14:creationId xmlns:p14="http://schemas.microsoft.com/office/powerpoint/2010/main" val="31495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GB"/>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GB"/>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GB"/>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rgbClr val="AABFC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8110432" cy="1325563"/>
          </a:xfrm>
        </p:spPr>
        <p:txBody>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7" name="Date Placeholder 6"/>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GB"/>
          </a:p>
        </p:txBody>
      </p:sp>
      <p:sp>
        <p:nvSpPr>
          <p:cNvPr id="3" name="Date Placeholder 2"/>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1083958"/>
            <a:ext cx="3932237" cy="973442"/>
          </a:xfrm>
        </p:spPr>
        <p:txBody>
          <a:bodyPr anchor="b"/>
          <a:lstStyle>
            <a:lvl1pPr>
              <a:defRPr sz="3200"/>
            </a:lvl1pPr>
          </a:lstStyle>
          <a:p>
            <a:pPr>
              <a:defRPr/>
            </a:pPr>
            <a:r>
              <a:rPr lang="en-US"/>
              <a:t>Click to edit Master title style</a:t>
            </a:r>
            <a:endParaRPr lang="en-GB"/>
          </a:p>
        </p:txBody>
      </p:sp>
      <p:sp>
        <p:nvSpPr>
          <p:cNvPr id="3" name="Content Placeholder 2"/>
          <p:cNvSpPr>
            <a:spLocks noGrp="1"/>
          </p:cNvSpPr>
          <p:nvPr>
            <p:ph idx="1"/>
          </p:nvPr>
        </p:nvSpPr>
        <p:spPr bwMode="auto">
          <a:xfrm>
            <a:off x="5183188" y="1083958"/>
            <a:ext cx="6172200" cy="47770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987424"/>
            <a:ext cx="3932237" cy="1069975"/>
          </a:xfrm>
        </p:spPr>
        <p:txBody>
          <a:bodyPr anchor="b"/>
          <a:lstStyle>
            <a:lvl1pPr>
              <a:defRPr sz="3200"/>
            </a:lvl1pPr>
          </a:lstStyle>
          <a:p>
            <a:pPr>
              <a:defRPr/>
            </a:pPr>
            <a:r>
              <a:rPr lang="en-US"/>
              <a:t>Click to edit Master title style</a:t>
            </a:r>
            <a:endParaRPr lang="en-GB"/>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F9076CC6-0B10-4E86-BD70-DFE29CA69112}" type="datetimeFigureOut">
              <a:rPr lang="en-NL"/>
              <a:t>14/09/2024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552748C1-EAB8-41D9-BE36-E3C92B8DFAC5}"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490506"/>
            <a:ext cx="8180650" cy="408020"/>
          </a:xfrm>
          <a:prstGeom prst="rect">
            <a:avLst/>
          </a:prstGeom>
        </p:spPr>
        <p:txBody>
          <a:bodyPr vert="horz" lIns="91440" tIns="45720" rIns="91440" bIns="45720" rtlCol="0" anchor="ctr">
            <a:noAutofit/>
          </a:bodyPr>
          <a:lstStyle/>
          <a:p>
            <a:pPr>
              <a:defRPr/>
            </a:pPr>
            <a:r>
              <a:rPr lang="en-US"/>
              <a:t>Click to edit Master title style</a:t>
            </a:r>
            <a:endParaRPr lang="en-GB"/>
          </a:p>
        </p:txBody>
      </p:sp>
      <p:sp>
        <p:nvSpPr>
          <p:cNvPr id="3" name="Text Placeholder 2"/>
          <p:cNvSpPr>
            <a:spLocks noGrp="1"/>
          </p:cNvSpPr>
          <p:nvPr>
            <p:ph type="body" idx="1"/>
          </p:nvPr>
        </p:nvSpPr>
        <p:spPr bwMode="auto">
          <a:xfrm>
            <a:off x="838200" y="1235348"/>
            <a:ext cx="10515600" cy="4941615"/>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rgbClr val="F9AC23"/>
                </a:solidFill>
              </a:defRPr>
            </a:lvl1pPr>
          </a:lstStyle>
          <a:p>
            <a:pPr>
              <a:defRPr/>
            </a:pPr>
            <a:fld id="{F9076CC6-0B10-4E86-BD70-DFE29CA69112}" type="datetimeFigureOut">
              <a:rPr lang="en-NL"/>
              <a:t>14/09/2024</a:t>
            </a:fld>
            <a:endParaRPr/>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rgbClr val="F9AC23"/>
                </a:solidFill>
              </a:defRPr>
            </a:lvl1pPr>
          </a:lstStyle>
          <a:p>
            <a:pPr>
              <a:defRPr/>
            </a:pP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rgbClr val="F9AC23"/>
                </a:solidFill>
              </a:defRPr>
            </a:lvl1pPr>
          </a:lstStyle>
          <a:p>
            <a:pPr>
              <a:defRPr/>
            </a:pPr>
            <a:fld id="{552748C1-EAB8-41D9-BE36-E3C92B8DFAC5}" type="slidenum">
              <a:rPr/>
              <a:t>‹#›</a:t>
            </a:fld>
            <a:endParaRPr/>
          </a:p>
        </p:txBody>
      </p:sp>
      <p:pic>
        <p:nvPicPr>
          <p:cNvPr id="7" name="Graphic 6"/>
          <p:cNvPicPr>
            <a:picLocks noChangeAspect="1"/>
          </p:cNvPicPr>
          <p:nvPr/>
        </p:nvPicPr>
        <p:blipFill>
          <a:blip r:embed="rId13"/>
          <a:stretch/>
        </p:blipFill>
        <p:spPr bwMode="auto">
          <a:xfrm>
            <a:off x="9401175" y="250826"/>
            <a:ext cx="1952625" cy="762000"/>
          </a:xfrm>
          <a:prstGeom prst="rect">
            <a:avLst/>
          </a:prstGeom>
        </p:spPr>
      </p:pic>
      <p:pic>
        <p:nvPicPr>
          <p:cNvPr id="10" name="Picture 9" descr="A black and blue logo&#10;&#10;Description automatically generated"/>
          <p:cNvPicPr>
            <a:picLocks noChangeAspect="1"/>
          </p:cNvPicPr>
          <p:nvPr userDrawn="1"/>
        </p:nvPicPr>
        <p:blipFill>
          <a:blip r:embed="rId14"/>
          <a:stretch/>
        </p:blipFill>
        <p:spPr bwMode="auto">
          <a:xfrm>
            <a:off x="174242" y="6297884"/>
            <a:ext cx="1327915" cy="365125"/>
          </a:xfrm>
          <a:prstGeom prst="rect">
            <a:avLst/>
          </a:prstGeom>
        </p:spPr>
      </p:pic>
      <p:pic>
        <p:nvPicPr>
          <p:cNvPr id="12" name="Picture 11"/>
          <p:cNvPicPr>
            <a:picLocks noChangeAspect="1"/>
          </p:cNvPicPr>
          <p:nvPr userDrawn="1"/>
        </p:nvPicPr>
        <p:blipFill>
          <a:blip r:embed="rId15"/>
          <a:srcRect l="1228" t="34456" r="-1227" b="38168"/>
          <a:stretch/>
        </p:blipFill>
        <p:spPr bwMode="auto">
          <a:xfrm>
            <a:off x="1639815" y="6260840"/>
            <a:ext cx="1469015" cy="4021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3200">
          <a:solidFill>
            <a:srgbClr val="0F497B"/>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rgbClr val="0F497B"/>
          </a:solidFill>
          <a:latin typeface="+mn-lt"/>
          <a:ea typeface="+mn-ea"/>
          <a:cs typeface="+mn-cs"/>
        </a:defRPr>
      </a:lvl1pPr>
      <a:lvl2pPr marL="685800" indent="-228600" algn="l" defTabSz="914400">
        <a:lnSpc>
          <a:spcPct val="90000"/>
        </a:lnSpc>
        <a:spcBef>
          <a:spcPts val="500"/>
        </a:spcBef>
        <a:buFont typeface="Arial"/>
        <a:buChar char="•"/>
        <a:defRPr sz="2400">
          <a:solidFill>
            <a:srgbClr val="0F497B"/>
          </a:solidFill>
          <a:latin typeface="+mn-lt"/>
          <a:ea typeface="+mn-ea"/>
          <a:cs typeface="+mn-cs"/>
        </a:defRPr>
      </a:lvl2pPr>
      <a:lvl3pPr marL="1143000" indent="-228600" algn="l" defTabSz="914400">
        <a:lnSpc>
          <a:spcPct val="90000"/>
        </a:lnSpc>
        <a:spcBef>
          <a:spcPts val="500"/>
        </a:spcBef>
        <a:buFont typeface="Arial"/>
        <a:buChar char="•"/>
        <a:defRPr sz="2000">
          <a:solidFill>
            <a:srgbClr val="0F497B"/>
          </a:solidFill>
          <a:latin typeface="+mn-lt"/>
          <a:ea typeface="+mn-ea"/>
          <a:cs typeface="+mn-cs"/>
        </a:defRPr>
      </a:lvl3pPr>
      <a:lvl4pPr marL="1600200" indent="-228600" algn="l" defTabSz="914400">
        <a:lnSpc>
          <a:spcPct val="90000"/>
        </a:lnSpc>
        <a:spcBef>
          <a:spcPts val="500"/>
        </a:spcBef>
        <a:buFont typeface="Arial"/>
        <a:buChar char="•"/>
        <a:defRPr sz="1800">
          <a:solidFill>
            <a:srgbClr val="0F497B"/>
          </a:solidFill>
          <a:latin typeface="+mn-lt"/>
          <a:ea typeface="+mn-ea"/>
          <a:cs typeface="+mn-cs"/>
        </a:defRPr>
      </a:lvl4pPr>
      <a:lvl5pPr marL="2057400" indent="-228600" algn="l" defTabSz="914400">
        <a:lnSpc>
          <a:spcPct val="90000"/>
        </a:lnSpc>
        <a:spcBef>
          <a:spcPts val="500"/>
        </a:spcBef>
        <a:buFont typeface="Arial"/>
        <a:buChar char="•"/>
        <a:defRPr sz="1800">
          <a:solidFill>
            <a:srgbClr val="0F497B"/>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v6-federarted-a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t>From theory to practice</a:t>
            </a:r>
          </a:p>
        </p:txBody>
      </p:sp>
      <p:sp>
        <p:nvSpPr>
          <p:cNvPr id="3" name="Subtitle 2"/>
          <p:cNvSpPr>
            <a:spLocks noGrp="1"/>
          </p:cNvSpPr>
          <p:nvPr>
            <p:ph type="subTitle" idx="1"/>
          </p:nvPr>
        </p:nvSpPr>
        <p:spPr bwMode="auto"/>
        <p:txBody>
          <a:bodyPr/>
          <a:lstStyle/>
          <a:p>
            <a:pPr>
              <a:defRPr/>
            </a:pPr>
            <a:r>
              <a:t>Running a PET analysis (without programming) on vantage6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20484" name="Picture 4" descr="vantage6 UI administration page"/>
          <p:cNvPicPr>
            <a:picLocks noGrp="1" noChangeAspect="1" noChangeArrowheads="1"/>
          </p:cNvPicPr>
          <p:nvPr>
            <p:ph idx="1"/>
          </p:nvPr>
        </p:nvPicPr>
        <p:blipFill>
          <a:blip r:embed="rId2"/>
          <a:srcRect r="39585"/>
          <a:stretch/>
        </p:blipFill>
        <p:spPr bwMode="auto">
          <a:xfrm>
            <a:off x="5317210" y="1434188"/>
            <a:ext cx="6353014" cy="4807131"/>
          </a:xfrm>
          <a:prstGeom prst="rect">
            <a:avLst/>
          </a:prstGeom>
          <a:noFill/>
          <a:effectLst>
            <a:outerShdw blurRad="50800" dist="38100" dir="2700000" algn="tl" rotWithShape="0">
              <a:prstClr val="black">
                <a:alpha val="40000"/>
              </a:prstClr>
            </a:outerShdw>
          </a:effectLst>
        </p:spPr>
      </p:pic>
      <p:pic>
        <p:nvPicPr>
          <p:cNvPr id="20486" name="Picture 6"/>
          <p:cNvPicPr>
            <a:picLocks noChangeAspect="1" noChangeArrowheads="1"/>
          </p:cNvPicPr>
          <p:nvPr/>
        </p:nvPicPr>
        <p:blipFill>
          <a:blip r:embed="rId3"/>
          <a:stretch/>
        </p:blipFill>
        <p:spPr bwMode="auto">
          <a:xfrm>
            <a:off x="346452" y="2711905"/>
            <a:ext cx="4458023" cy="166808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2207568" y="2204864"/>
            <a:ext cx="7513273" cy="1964256"/>
          </a:xfrm>
          <a:prstGeom prst="rect">
            <a:avLst/>
          </a:prstGeom>
          <a:noFill/>
        </p:spPr>
        <p:txBody>
          <a:bodyPr wrap="square">
            <a:spAutoFit/>
          </a:bodyPr>
          <a:lstStyle/>
          <a:p>
            <a:pPr algn="ctr">
              <a:lnSpc>
                <a:spcPct val="150000"/>
              </a:lnSpc>
              <a:defRPr/>
            </a:pPr>
            <a:r>
              <a:rPr lang="en-GB" sz="2800" b="0" i="0" dirty="0">
                <a:solidFill>
                  <a:srgbClr val="383838"/>
                </a:solidFill>
                <a:latin typeface="Mulish"/>
              </a:rPr>
              <a:t>Log into the UI using the information provided and navigate to the administration page and update your email, first name, and last name.</a:t>
            </a:r>
            <a:endParaRPr lang="en-GB" sz="2800" dirty="0">
              <a:solidFill>
                <a:srgbClr val="0F497B"/>
              </a:solidFill>
            </a:endParaRPr>
          </a:p>
        </p:txBody>
      </p:sp>
      <p:grpSp>
        <p:nvGrpSpPr>
          <p:cNvPr id="5" name="Group 4"/>
          <p:cNvGrpSpPr/>
          <p:nvPr/>
        </p:nvGrpSpPr>
        <p:grpSpPr bwMode="auto">
          <a:xfrm>
            <a:off x="3834179" y="4982547"/>
            <a:ext cx="4706515" cy="1273742"/>
            <a:chOff x="941689" y="864637"/>
            <a:chExt cx="4323960" cy="1273742"/>
          </a:xfrm>
        </p:grpSpPr>
        <p:sp>
          <p:nvSpPr>
            <p:cNvPr id="6" name="Rectangle 5"/>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8" name="TextBox 7"/>
            <p:cNvSpPr txBox="1"/>
            <p:nvPr/>
          </p:nvSpPr>
          <p:spPr bwMode="auto">
            <a:xfrm>
              <a:off x="1311216" y="1016698"/>
              <a:ext cx="3805142" cy="800219"/>
            </a:xfrm>
            <a:prstGeom prst="rect">
              <a:avLst/>
            </a:prstGeom>
            <a:noFill/>
          </p:spPr>
          <p:txBody>
            <a:bodyPr wrap="square" rtlCol="0">
              <a:spAutoFit/>
            </a:bodyPr>
            <a:lstStyle/>
            <a:p>
              <a:pPr>
                <a:defRPr/>
              </a:pPr>
              <a:r>
                <a:rPr lang="en-GB" b="1">
                  <a:solidFill>
                    <a:schemeClr val="bg1"/>
                  </a:solidFill>
                </a:rPr>
                <a:t>HINT</a:t>
              </a:r>
              <a:br>
                <a:rPr lang="en-GB" b="1">
                  <a:solidFill>
                    <a:schemeClr val="bg1"/>
                  </a:solidFill>
                </a:rPr>
              </a:br>
              <a:r>
                <a:rPr lang="en-GB" sz="1400">
                  <a:solidFill>
                    <a:schemeClr val="bg1"/>
                  </a:solidFill>
                </a:rPr>
                <a:t>Use the </a:t>
              </a:r>
              <a:r>
                <a:rPr lang="en-GB" sz="1400" b="1">
                  <a:solidFill>
                    <a:schemeClr val="bg1"/>
                  </a:solidFill>
                </a:rPr>
                <a:t>Users </a:t>
              </a:r>
              <a:r>
                <a:rPr lang="en-GB" sz="1400">
                  <a:solidFill>
                    <a:schemeClr val="bg1"/>
                  </a:solidFill>
                </a:rPr>
                <a:t>option on the Administration panel on the left.</a:t>
              </a:r>
              <a:endParaRPr/>
            </a:p>
          </p:txBody>
        </p:sp>
        <p:pic>
          <p:nvPicPr>
            <p:cNvPr id="9" name="Graphic 8" descr="Lightning bolt with solid fill"/>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21506" name="Picture 2" descr="User-entity - edit option"/>
          <p:cNvPicPr>
            <a:picLocks noChangeAspect="1" noChangeArrowheads="1"/>
          </p:cNvPicPr>
          <p:nvPr/>
        </p:nvPicPr>
        <p:blipFill>
          <a:blip r:embed="rId3"/>
          <a:stretch/>
        </p:blipFill>
        <p:spPr bwMode="auto">
          <a:xfrm>
            <a:off x="2743201" y="2024209"/>
            <a:ext cx="6852455" cy="3585940"/>
          </a:xfrm>
          <a:prstGeom prst="rect">
            <a:avLst/>
          </a:prstGeom>
          <a:no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PET: federated analysis</a:t>
            </a:r>
          </a:p>
        </p:txBody>
      </p:sp>
      <p:sp>
        <p:nvSpPr>
          <p:cNvPr id="3" name="Content Placeholder 2"/>
          <p:cNvSpPr>
            <a:spLocks noGrp="1"/>
          </p:cNvSpPr>
          <p:nvPr>
            <p:ph idx="1"/>
          </p:nvPr>
        </p:nvSpPr>
        <p:spPr bwMode="auto">
          <a:xfrm>
            <a:off x="838200" y="1235348"/>
            <a:ext cx="6322017" cy="4941615"/>
          </a:xfrm>
        </p:spPr>
        <p:txBody>
          <a:bodyPr/>
          <a:lstStyle/>
          <a:p>
            <a:pPr marL="0" indent="0">
              <a:buNone/>
              <a:defRPr/>
            </a:pPr>
            <a:r>
              <a:rPr dirty="0"/>
              <a:t>Are the nodes on my collaboration or study ready for a federated analysis?</a:t>
            </a:r>
          </a:p>
          <a:p>
            <a:pPr>
              <a:defRPr/>
            </a:pPr>
            <a:endParaRPr dirty="0"/>
          </a:p>
          <a:p>
            <a:pPr>
              <a:defRPr/>
            </a:pPr>
            <a:r>
              <a:rPr lang="en-GB" b="0" i="0" dirty="0">
                <a:solidFill>
                  <a:srgbClr val="383838"/>
                </a:solidFill>
                <a:latin typeface="Mulish"/>
              </a:rPr>
              <a:t>Node within a collaboration:</a:t>
            </a:r>
            <a:r>
              <a:rPr lang="en-GB" dirty="0">
                <a:solidFill>
                  <a:srgbClr val="383838"/>
                </a:solidFill>
                <a:latin typeface="Mulish"/>
              </a:rPr>
              <a:t> </a:t>
            </a:r>
            <a:r>
              <a:rPr lang="en-GB" b="0" i="0" dirty="0">
                <a:solidFill>
                  <a:srgbClr val="383838"/>
                </a:solidFill>
                <a:latin typeface="Mulish"/>
              </a:rPr>
              <a:t>autonomously managed by its corresponding organization.</a:t>
            </a:r>
            <a:endParaRPr dirty="0"/>
          </a:p>
          <a:p>
            <a:pPr>
              <a:defRPr/>
            </a:pPr>
            <a:r>
              <a:rPr lang="en-GB" b="0" i="0" dirty="0">
                <a:solidFill>
                  <a:srgbClr val="383838"/>
                </a:solidFill>
                <a:latin typeface="Mulish"/>
              </a:rPr>
              <a:t>Some could be offline.</a:t>
            </a:r>
            <a:endParaRPr dirty="0"/>
          </a:p>
          <a:p>
            <a:pPr>
              <a:defRPr/>
            </a:pPr>
            <a:r>
              <a:rPr lang="en-GB" dirty="0">
                <a:solidFill>
                  <a:srgbClr val="383838"/>
                </a:solidFill>
                <a:latin typeface="Mulish"/>
              </a:rPr>
              <a:t>UI is handy for checking this!</a:t>
            </a:r>
            <a:endParaRPr lang="en-GB" b="0" i="0" dirty="0">
              <a:solidFill>
                <a:srgbClr val="383838"/>
              </a:solidFill>
              <a:latin typeface="Mulish"/>
            </a:endParaRPr>
          </a:p>
        </p:txBody>
      </p:sp>
      <p:pic>
        <p:nvPicPr>
          <p:cNvPr id="4" name="Picture 2"/>
          <p:cNvPicPr>
            <a:picLocks noChangeAspect="1" noChangeArrowheads="1"/>
          </p:cNvPicPr>
          <p:nvPr/>
        </p:nvPicPr>
        <p:blipFill>
          <a:blip r:embed="rId2"/>
          <a:stretch/>
        </p:blipFill>
        <p:spPr bwMode="auto">
          <a:xfrm>
            <a:off x="7411360" y="1646494"/>
            <a:ext cx="4421596" cy="4119322"/>
          </a:xfrm>
          <a:prstGeom prst="rect">
            <a:avLst/>
          </a:prstGeom>
          <a:noFill/>
        </p:spPr>
      </p:pic>
      <p:pic>
        <p:nvPicPr>
          <p:cNvPr id="6" name="Picture 5"/>
          <p:cNvPicPr>
            <a:picLocks noChangeAspect="1"/>
          </p:cNvPicPr>
          <p:nvPr/>
        </p:nvPicPr>
        <p:blipFill>
          <a:blip r:embed="rId3"/>
          <a:stretch/>
        </p:blipFill>
        <p:spPr bwMode="auto">
          <a:xfrm>
            <a:off x="8510841" y="1835550"/>
            <a:ext cx="545591" cy="545591"/>
          </a:xfrm>
          <a:prstGeom prst="rect">
            <a:avLst/>
          </a:prstGeom>
        </p:spPr>
      </p:pic>
      <p:pic>
        <p:nvPicPr>
          <p:cNvPr id="7" name="Picture 6"/>
          <p:cNvPicPr>
            <a:picLocks noChangeAspect="1"/>
          </p:cNvPicPr>
          <p:nvPr/>
        </p:nvPicPr>
        <p:blipFill>
          <a:blip r:embed="rId3"/>
          <a:stretch/>
        </p:blipFill>
        <p:spPr bwMode="auto">
          <a:xfrm>
            <a:off x="8238045" y="3809504"/>
            <a:ext cx="545591" cy="545591"/>
          </a:xfrm>
          <a:prstGeom prst="rect">
            <a:avLst/>
          </a:prstGeom>
        </p:spPr>
      </p:pic>
      <p:pic>
        <p:nvPicPr>
          <p:cNvPr id="8" name="Picture 7"/>
          <p:cNvPicPr>
            <a:picLocks noChangeAspect="1"/>
          </p:cNvPicPr>
          <p:nvPr/>
        </p:nvPicPr>
        <p:blipFill>
          <a:blip r:embed="rId4"/>
          <a:stretch/>
        </p:blipFill>
        <p:spPr bwMode="auto">
          <a:xfrm>
            <a:off x="9831470" y="2381141"/>
            <a:ext cx="467154" cy="467154"/>
          </a:xfrm>
          <a:prstGeom prst="rect">
            <a:avLst/>
          </a:prstGeom>
        </p:spPr>
      </p:pic>
      <p:pic>
        <p:nvPicPr>
          <p:cNvPr id="9" name="Picture 8"/>
          <p:cNvPicPr>
            <a:picLocks noChangeAspect="1"/>
          </p:cNvPicPr>
          <p:nvPr/>
        </p:nvPicPr>
        <p:blipFill>
          <a:blip r:embed="rId4"/>
          <a:stretch/>
        </p:blipFill>
        <p:spPr bwMode="auto">
          <a:xfrm>
            <a:off x="9388581" y="3472578"/>
            <a:ext cx="467154" cy="4671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lgn="l">
              <a:defRPr/>
            </a:pPr>
            <a:r>
              <a:rPr dirty="0"/>
              <a:t>Running a PET: federated analysis</a:t>
            </a:r>
            <a:endParaRPr lang="en-GB" b="1" i="0" dirty="0">
              <a:solidFill>
                <a:srgbClr val="383838"/>
              </a:solidFill>
              <a:latin typeface="Mulish"/>
            </a:endParaRPr>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1658265" y="1501456"/>
            <a:ext cx="9058342" cy="1815882"/>
          </a:xfrm>
          <a:prstGeom prst="rect">
            <a:avLst/>
          </a:prstGeom>
          <a:noFill/>
        </p:spPr>
        <p:txBody>
          <a:bodyPr wrap="square">
            <a:spAutoFit/>
          </a:bodyPr>
          <a:lstStyle/>
          <a:p>
            <a:pPr algn="ctr">
              <a:defRPr/>
            </a:pPr>
            <a:r>
              <a:rPr lang="en-GB" sz="2800" b="0" i="0" dirty="0">
                <a:solidFill>
                  <a:srgbClr val="383838"/>
                </a:solidFill>
                <a:latin typeface="Mulish"/>
              </a:rPr>
              <a:t>With your researcher credentials, explore the collaboration you have access to. Check which organizations are part of it and if they are online. Then, check which organizations were assigned to each study: </a:t>
            </a:r>
            <a:r>
              <a:rPr lang="en-GB" sz="2800" b="1" i="0" dirty="0">
                <a:solidFill>
                  <a:srgbClr val="383838"/>
                </a:solidFill>
                <a:latin typeface="Mulish"/>
              </a:rPr>
              <a:t>AGOT2024</a:t>
            </a:r>
            <a:r>
              <a:rPr lang="en-GB" sz="2800" b="0" i="0" dirty="0">
                <a:solidFill>
                  <a:srgbClr val="383838"/>
                </a:solidFill>
                <a:latin typeface="Mulish"/>
              </a:rPr>
              <a:t>, </a:t>
            </a:r>
            <a:r>
              <a:rPr lang="en-GB" sz="2800" b="1" i="0" dirty="0">
                <a:solidFill>
                  <a:srgbClr val="383838"/>
                </a:solidFill>
                <a:latin typeface="Mulish"/>
              </a:rPr>
              <a:t>GGA2924</a:t>
            </a:r>
            <a:r>
              <a:rPr lang="en-GB" sz="2800" b="0" i="0" dirty="0">
                <a:solidFill>
                  <a:srgbClr val="383838"/>
                </a:solidFill>
                <a:latin typeface="Mulish"/>
              </a:rPr>
              <a:t>. </a:t>
            </a:r>
            <a:endParaRPr sz="2800" dirty="0"/>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3" name="Group 2"/>
          <p:cNvGrpSpPr/>
          <p:nvPr/>
        </p:nvGrpSpPr>
        <p:grpSpPr bwMode="auto">
          <a:xfrm>
            <a:off x="3834179" y="4982547"/>
            <a:ext cx="4706515" cy="1326773"/>
            <a:chOff x="941689" y="864637"/>
            <a:chExt cx="4323960" cy="1326773"/>
          </a:xfrm>
        </p:grpSpPr>
        <p:sp>
          <p:nvSpPr>
            <p:cNvPr id="7" name="Rectangle 6"/>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p:cNvSpPr txBox="1"/>
            <p:nvPr/>
          </p:nvSpPr>
          <p:spPr bwMode="auto">
            <a:xfrm>
              <a:off x="1311216" y="960304"/>
              <a:ext cx="3805142" cy="1231106"/>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Use the </a:t>
              </a:r>
              <a:r>
                <a:rPr lang="en-GB" sz="1400" b="1" dirty="0">
                  <a:solidFill>
                    <a:schemeClr val="bg1"/>
                  </a:solidFill>
                </a:rPr>
                <a:t>Collaborations </a:t>
              </a:r>
              <a:r>
                <a:rPr lang="en-GB" sz="1400" dirty="0">
                  <a:solidFill>
                    <a:schemeClr val="bg1"/>
                  </a:solidFill>
                </a:rPr>
                <a:t>option on the Administration panel on the left. A hand-drawn diagram of your collaboration and studies will be handy for the next steps!</a:t>
              </a:r>
              <a:endParaRPr dirty="0"/>
            </a:p>
          </p:txBody>
        </p:sp>
        <p:pic>
          <p:nvPicPr>
            <p:cNvPr id="11" name="Graphic 10"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1658265" y="3463840"/>
            <a:ext cx="9058342" cy="1477328"/>
          </a:xfrm>
          <a:prstGeom prst="rect">
            <a:avLst/>
          </a:prstGeom>
          <a:noFill/>
        </p:spPr>
        <p:txBody>
          <a:bodyPr wrap="square">
            <a:spAutoFit/>
          </a:bodyPr>
          <a:lstStyle/>
          <a:p>
            <a:pPr marL="457200" indent="-457200" algn="just">
              <a:buFont typeface="+mj-lt"/>
              <a:buAutoNum type="arabicPeriod"/>
              <a:defRPr/>
            </a:pPr>
            <a:r>
              <a:rPr lang="en-GB" sz="2400" b="0" i="0" dirty="0">
                <a:solidFill>
                  <a:srgbClr val="212529"/>
                </a:solidFill>
                <a:latin typeface="Mulish"/>
              </a:rPr>
              <a:t>Which study is ready for a federated analysis?</a:t>
            </a:r>
            <a:endParaRPr sz="2400" dirty="0"/>
          </a:p>
          <a:p>
            <a:pPr marL="457200" indent="-457200" algn="just">
              <a:buFont typeface="+mj-lt"/>
              <a:buAutoNum type="arabicPeriod"/>
              <a:defRPr/>
            </a:pPr>
            <a:r>
              <a:rPr lang="en-GB" sz="2400" b="0" i="0" dirty="0">
                <a:solidFill>
                  <a:srgbClr val="212529"/>
                </a:solidFill>
                <a:latin typeface="Mulish"/>
              </a:rPr>
              <a:t>If you need to perform an analysis for the study that is </a:t>
            </a:r>
            <a:r>
              <a:rPr lang="en-GB" sz="2400" b="1" i="0" dirty="0">
                <a:solidFill>
                  <a:srgbClr val="212529"/>
                </a:solidFill>
                <a:latin typeface="Mulish"/>
              </a:rPr>
              <a:t>not</a:t>
            </a:r>
            <a:r>
              <a:rPr lang="en-GB" sz="2400" b="0" i="0" dirty="0">
                <a:solidFill>
                  <a:srgbClr val="212529"/>
                </a:solidFill>
                <a:latin typeface="Mulish"/>
              </a:rPr>
              <a:t> ready, which organization you would need to contact to fix this situation?</a:t>
            </a:r>
            <a:endParaRPr sz="2400" dirty="0"/>
          </a:p>
          <a:p>
            <a:pPr algn="just">
              <a:buFont typeface="+mj-lt"/>
              <a:buAutoNum type="arabicPeriod"/>
              <a:defRPr/>
            </a:pPr>
            <a:endParaRPr lang="en-GB" b="0" i="0" dirty="0">
              <a:solidFill>
                <a:srgbClr val="212529"/>
              </a:solidFill>
              <a:latin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 name="Picture 2">
            <a:extLst>
              <a:ext uri="{FF2B5EF4-FFF2-40B4-BE49-F238E27FC236}">
                <a16:creationId xmlns:a16="http://schemas.microsoft.com/office/drawing/2014/main" id="{4D5D7944-37F5-1FF5-C862-10EF98DC23FD}"/>
              </a:ext>
            </a:extLst>
          </p:cNvPr>
          <p:cNvPicPr>
            <a:picLocks noChangeAspect="1"/>
          </p:cNvPicPr>
          <p:nvPr/>
        </p:nvPicPr>
        <p:blipFill>
          <a:blip r:embed="rId3"/>
          <a:stretch>
            <a:fillRect/>
          </a:stretch>
        </p:blipFill>
        <p:spPr>
          <a:xfrm>
            <a:off x="1775520" y="2095511"/>
            <a:ext cx="8349464" cy="115212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A0D0A5D2-1EDF-C0E1-17DD-DF82DB737EBD}"/>
              </a:ext>
            </a:extLst>
          </p:cNvPr>
          <p:cNvPicPr>
            <a:picLocks noChangeAspect="1"/>
          </p:cNvPicPr>
          <p:nvPr/>
        </p:nvPicPr>
        <p:blipFill>
          <a:blip r:embed="rId4"/>
          <a:stretch>
            <a:fillRect/>
          </a:stretch>
        </p:blipFill>
        <p:spPr>
          <a:xfrm>
            <a:off x="3069324" y="4077072"/>
            <a:ext cx="5761856" cy="1568247"/>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07373A3F-2E3E-ADFA-1BE0-8874C396112D}"/>
              </a:ext>
            </a:extLst>
          </p:cNvPr>
          <p:cNvCxnSpPr/>
          <p:nvPr/>
        </p:nvCxnSpPr>
        <p:spPr>
          <a:xfrm flipH="1" flipV="1">
            <a:off x="3719736" y="2924944"/>
            <a:ext cx="237626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5BD8F5-2AE6-7B6F-8BA5-71A6075CFF97}"/>
              </a:ext>
            </a:extLst>
          </p:cNvPr>
          <p:cNvCxnSpPr/>
          <p:nvPr/>
        </p:nvCxnSpPr>
        <p:spPr>
          <a:xfrm flipV="1">
            <a:off x="3575720" y="2671575"/>
            <a:ext cx="1352805"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7AB81C-CCEA-B7A3-7C7B-6C0B11649317}"/>
              </a:ext>
            </a:extLst>
          </p:cNvPr>
          <p:cNvCxnSpPr/>
          <p:nvPr/>
        </p:nvCxnSpPr>
        <p:spPr>
          <a:xfrm flipH="1" flipV="1">
            <a:off x="2351584" y="2671575"/>
            <a:ext cx="2160240" cy="2701641"/>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A20F0-C3CA-CA9E-4EE8-5F1F1FF7DF23}"/>
              </a:ext>
            </a:extLst>
          </p:cNvPr>
          <p:cNvCxnSpPr/>
          <p:nvPr/>
        </p:nvCxnSpPr>
        <p:spPr>
          <a:xfrm flipV="1">
            <a:off x="5231904" y="2924944"/>
            <a:ext cx="1296144" cy="2448272"/>
          </a:xfrm>
          <a:prstGeom prst="straightConnector1">
            <a:avLst/>
          </a:prstGeom>
          <a:ln w="254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0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Creating a new task:</a:t>
            </a:r>
          </a:p>
          <a:p>
            <a:pPr lvl="1">
              <a:defRPr/>
            </a:pPr>
            <a:r>
              <a:rPr lang="en-US" dirty="0"/>
              <a:t>You will run the </a:t>
            </a:r>
            <a:r>
              <a:rPr lang="en-US" b="1" i="1" dirty="0" err="1">
                <a:solidFill>
                  <a:schemeClr val="accent2">
                    <a:lumMod val="75000"/>
                  </a:schemeClr>
                </a:solidFill>
              </a:rPr>
              <a:t>partial_average</a:t>
            </a:r>
            <a:r>
              <a:rPr lang="en-US" dirty="0">
                <a:solidFill>
                  <a:schemeClr val="accent2">
                    <a:lumMod val="75000"/>
                  </a:schemeClr>
                </a:solidFill>
              </a:rPr>
              <a:t> </a:t>
            </a:r>
            <a:r>
              <a:rPr lang="en-US" dirty="0"/>
              <a:t>function, of the </a:t>
            </a:r>
            <a:r>
              <a:rPr lang="en-US" b="1" i="1" dirty="0"/>
              <a:t>Federated Average algorithm</a:t>
            </a:r>
            <a:r>
              <a:rPr lang="en-US" dirty="0"/>
              <a:t>, on all the nodes of a study (the one with no offline nodes).</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7" name="Picture 16">
            <a:extLst>
              <a:ext uri="{FF2B5EF4-FFF2-40B4-BE49-F238E27FC236}">
                <a16:creationId xmlns:a16="http://schemas.microsoft.com/office/drawing/2014/main" id="{4922F260-0F86-323E-2D5D-F8B56964799F}"/>
              </a:ext>
            </a:extLst>
          </p:cNvPr>
          <p:cNvPicPr>
            <a:picLocks noChangeAspect="1"/>
          </p:cNvPicPr>
          <p:nvPr/>
        </p:nvPicPr>
        <p:blipFill>
          <a:blip r:embed="rId5"/>
          <a:stretch>
            <a:fillRect/>
          </a:stretch>
        </p:blipFill>
        <p:spPr>
          <a:xfrm>
            <a:off x="8147107" y="3789215"/>
            <a:ext cx="377807" cy="405739"/>
          </a:xfrm>
          <a:prstGeom prst="rect">
            <a:avLst/>
          </a:prstGeom>
        </p:spPr>
      </p:pic>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pic>
        <p:nvPicPr>
          <p:cNvPr id="19" name="Picture 18">
            <a:extLst>
              <a:ext uri="{FF2B5EF4-FFF2-40B4-BE49-F238E27FC236}">
                <a16:creationId xmlns:a16="http://schemas.microsoft.com/office/drawing/2014/main" id="{C5C17BE4-5340-CD71-589E-302741131B38}"/>
              </a:ext>
            </a:extLst>
          </p:cNvPr>
          <p:cNvPicPr>
            <a:picLocks noChangeAspect="1"/>
          </p:cNvPicPr>
          <p:nvPr/>
        </p:nvPicPr>
        <p:blipFill>
          <a:blip r:embed="rId5"/>
          <a:stretch>
            <a:fillRect/>
          </a:stretch>
        </p:blipFill>
        <p:spPr bwMode="auto">
          <a:xfrm>
            <a:off x="9696400" y="5317372"/>
            <a:ext cx="377807" cy="4057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6594471" cy="5232202"/>
          </a:xfrm>
          <a:prstGeom prst="rect">
            <a:avLst/>
          </a:prstGeom>
          <a:noFill/>
        </p:spPr>
        <p:txBody>
          <a:bodyPr wrap="square">
            <a:spAutoFit/>
          </a:bodyPr>
          <a:lstStyle/>
          <a:p>
            <a:pPr algn="just">
              <a:defRPr/>
            </a:pPr>
            <a:r>
              <a:rPr lang="en-US" sz="2800" b="0" i="0" dirty="0">
                <a:solidFill>
                  <a:srgbClr val="383838"/>
                </a:solidFill>
                <a:latin typeface="Mulish"/>
              </a:rPr>
              <a:t>Create your first task!</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Average algorithm.</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0" i="1" dirty="0" err="1">
                <a:solidFill>
                  <a:srgbClr val="383838"/>
                </a:solidFill>
                <a:latin typeface="Mulish"/>
              </a:rPr>
              <a:t>partial_average</a:t>
            </a:r>
            <a:r>
              <a:rPr lang="en-GB" b="0" i="0" dirty="0">
                <a:solidFill>
                  <a:srgbClr val="383838"/>
                </a:solidFill>
                <a:latin typeface="Mulish"/>
              </a:rPr>
              <a:t> function and all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0" i="0" dirty="0">
                <a:solidFill>
                  <a:srgbClr val="383838"/>
                </a:solidFill>
                <a:latin typeface="Mulish"/>
              </a:rPr>
              <a:t>The task you just requested should be listed with a ‘pending’ status. Once finished, download the JSON results and open them on a text editor.</a:t>
            </a:r>
            <a:endParaRPr dirty="0"/>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What does the content of these files mean? Why </a:t>
            </a:r>
            <a:r>
              <a:rPr lang="en-GB" sz="2400" dirty="0">
                <a:solidFill>
                  <a:srgbClr val="212529"/>
                </a:solidFill>
                <a:latin typeface="Mulish"/>
              </a:rPr>
              <a:t>the results are formatted like that?</a:t>
            </a: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pic>
        <p:nvPicPr>
          <p:cNvPr id="3" name="Picture 2"/>
          <p:cNvPicPr>
            <a:picLocks noChangeAspect="1"/>
          </p:cNvPicPr>
          <p:nvPr/>
        </p:nvPicPr>
        <p:blipFill>
          <a:blip r:embed="rId3"/>
          <a:stretch/>
        </p:blipFill>
        <p:spPr bwMode="auto">
          <a:xfrm>
            <a:off x="8256240" y="2085032"/>
            <a:ext cx="3416300" cy="3238500"/>
          </a:xfrm>
          <a:prstGeom prst="rect">
            <a:avLst/>
          </a:prstGeom>
        </p:spPr>
      </p:pic>
      <p:grpSp>
        <p:nvGrpSpPr>
          <p:cNvPr id="7" name="Group 6">
            <a:extLst>
              <a:ext uri="{FF2B5EF4-FFF2-40B4-BE49-F238E27FC236}">
                <a16:creationId xmlns:a16="http://schemas.microsoft.com/office/drawing/2014/main" id="{ED2545E2-AF53-E13C-25A5-D9B0A3C2D0D7}"/>
              </a:ext>
            </a:extLst>
          </p:cNvPr>
          <p:cNvGrpSpPr/>
          <p:nvPr/>
        </p:nvGrpSpPr>
        <p:grpSpPr bwMode="auto">
          <a:xfrm>
            <a:off x="8273249" y="5357144"/>
            <a:ext cx="3416300" cy="1010350"/>
            <a:chOff x="941689" y="864637"/>
            <a:chExt cx="4323960" cy="1010350"/>
          </a:xfrm>
        </p:grpSpPr>
        <p:sp>
          <p:nvSpPr>
            <p:cNvPr id="8" name="Rectangle 7">
              <a:extLst>
                <a:ext uri="{FF2B5EF4-FFF2-40B4-BE49-F238E27FC236}">
                  <a16:creationId xmlns:a16="http://schemas.microsoft.com/office/drawing/2014/main" id="{CAED6ACB-F865-FD04-3DB3-4ADC2EB6DE88}"/>
                </a:ext>
              </a:extLst>
            </p:cNvPr>
            <p:cNvSpPr/>
            <p:nvPr/>
          </p:nvSpPr>
          <p:spPr bwMode="auto">
            <a:xfrm>
              <a:off x="941689" y="864637"/>
              <a:ext cx="4323960" cy="101035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0" name="TextBox 9">
              <a:extLst>
                <a:ext uri="{FF2B5EF4-FFF2-40B4-BE49-F238E27FC236}">
                  <a16:creationId xmlns:a16="http://schemas.microsoft.com/office/drawing/2014/main" id="{6FE550F8-204C-EE93-1A66-5C677D7E65D7}"/>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The data on ‘default’ databases on all the nodes looks like this ☝️.</a:t>
              </a:r>
              <a:endParaRPr dirty="0"/>
            </a:p>
          </p:txBody>
        </p:sp>
        <p:pic>
          <p:nvPicPr>
            <p:cNvPr id="11" name="Graphic 10" descr="Lightning bolt with solid fill">
              <a:extLst>
                <a:ext uri="{FF2B5EF4-FFF2-40B4-BE49-F238E27FC236}">
                  <a16:creationId xmlns:a16="http://schemas.microsoft.com/office/drawing/2014/main" id="{25A36EF1-D0FB-855A-3AD7-612C913EC5C8}"/>
                </a:ext>
              </a:extLst>
            </p:cNvPr>
            <p:cNvPicPr>
              <a:picLocks noChangeAspect="1"/>
            </p:cNvPicPr>
            <p:nvPr/>
          </p:nvPicPr>
          <p:blipFill>
            <a:blip r:embed="rId2"/>
            <a:stretch/>
          </p:blipFill>
          <p:spPr bwMode="auto">
            <a:xfrm>
              <a:off x="1001543" y="1050785"/>
              <a:ext cx="309674" cy="30967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pic>
        <p:nvPicPr>
          <p:cNvPr id="3074" name="Picture 2" descr="Results">
            <a:extLst>
              <a:ext uri="{FF2B5EF4-FFF2-40B4-BE49-F238E27FC236}">
                <a16:creationId xmlns:a16="http://schemas.microsoft.com/office/drawing/2014/main" id="{A5B2EE64-DF0B-9EF8-C5FF-ADA3A315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673757"/>
            <a:ext cx="5616624" cy="46225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093428"/>
          </a:xfrm>
          <a:prstGeom prst="rect">
            <a:avLst/>
          </a:prstGeom>
          <a:noFill/>
        </p:spPr>
        <p:txBody>
          <a:bodyPr wrap="square" rtlCol="0">
            <a:spAutoFit/>
          </a:bodyPr>
          <a:lstStyle/>
          <a:p>
            <a:r>
              <a:rPr lang="en-GB" sz="2000" b="0" i="0" dirty="0">
                <a:solidFill>
                  <a:srgbClr val="383838"/>
                </a:solidFill>
                <a:effectLst/>
                <a:latin typeface="Mulish"/>
              </a:rPr>
              <a:t>The ‘</a:t>
            </a:r>
            <a:r>
              <a:rPr lang="en-GB" sz="2000" b="0" i="0" dirty="0" err="1">
                <a:solidFill>
                  <a:srgbClr val="383838"/>
                </a:solidFill>
                <a:effectLst/>
                <a:latin typeface="Mulish"/>
              </a:rPr>
              <a:t>partial_average</a:t>
            </a:r>
            <a:r>
              <a:rPr lang="en-GB" sz="2000" dirty="0">
                <a:solidFill>
                  <a:srgbClr val="383838"/>
                </a:solidFill>
                <a:latin typeface="Mulish"/>
              </a:rPr>
              <a:t>’ returns the </a:t>
            </a:r>
            <a:r>
              <a:rPr lang="en-GB" sz="2000" b="0" i="0" dirty="0">
                <a:solidFill>
                  <a:srgbClr val="383838"/>
                </a:solidFill>
                <a:effectLst/>
                <a:latin typeface="Mulish"/>
              </a:rPr>
              <a:t>two values needed by the central function of the ‘federated average’ algorithm, as described in Chapter 2: the number of records within the database, and their sum. </a:t>
            </a:r>
          </a:p>
          <a:p>
            <a:endParaRPr lang="en-GB" sz="2000" dirty="0">
              <a:solidFill>
                <a:srgbClr val="383838"/>
              </a:solidFill>
              <a:latin typeface="Mulish"/>
            </a:endParaRPr>
          </a:p>
          <a:p>
            <a:r>
              <a:rPr lang="en-GB" sz="2000" b="0" i="0" dirty="0">
                <a:solidFill>
                  <a:srgbClr val="383838"/>
                </a:solidFill>
                <a:effectLst/>
                <a:latin typeface="Mulish"/>
              </a:rPr>
              <a:t>The algorithm is ‘encoding’ these values as a JSON document, so they can used later (e.g., by another function or program).</a:t>
            </a:r>
            <a:endParaRPr lang="en-NL" sz="2000" dirty="0"/>
          </a:p>
        </p:txBody>
      </p:sp>
      <p:pic>
        <p:nvPicPr>
          <p:cNvPr id="9" name="Picture 8">
            <a:extLst>
              <a:ext uri="{FF2B5EF4-FFF2-40B4-BE49-F238E27FC236}">
                <a16:creationId xmlns:a16="http://schemas.microsoft.com/office/drawing/2014/main" id="{6D8E8EF2-1ED7-8E24-0D3C-7106A2549B17}"/>
              </a:ext>
            </a:extLst>
          </p:cNvPr>
          <p:cNvPicPr>
            <a:picLocks noChangeAspect="1"/>
          </p:cNvPicPr>
          <p:nvPr/>
        </p:nvPicPr>
        <p:blipFill>
          <a:blip r:embed="rId4"/>
          <a:stretch>
            <a:fillRect/>
          </a:stretch>
        </p:blipFill>
        <p:spPr>
          <a:xfrm>
            <a:off x="9107158" y="4304378"/>
            <a:ext cx="2641949" cy="57606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6609643" y="963657"/>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35348"/>
            <a:ext cx="5257800" cy="4941615"/>
          </a:xfrm>
        </p:spPr>
        <p:txBody>
          <a:bodyPr/>
          <a:lstStyle/>
          <a:p>
            <a:pPr>
              <a:defRPr/>
            </a:pPr>
            <a:r>
              <a:rPr lang="en-US" dirty="0"/>
              <a:t>Let’s create yet another task.</a:t>
            </a:r>
          </a:p>
          <a:p>
            <a:pPr lvl="1">
              <a:defRPr/>
            </a:pPr>
            <a:r>
              <a:rPr lang="en-US" dirty="0"/>
              <a:t>This time 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a:t>
            </a:r>
            <a:r>
              <a:rPr lang="en-US" dirty="0"/>
              <a:t>, on one of the study nodes (once again, on the study with </a:t>
            </a:r>
            <a:r>
              <a:rPr lang="en-US" b="1" dirty="0"/>
              <a:t>no </a:t>
            </a:r>
            <a:r>
              <a:rPr lang="en-US" dirty="0"/>
              <a:t>offline nodes).</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7329723" y="1052736"/>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pic>
        <p:nvPicPr>
          <p:cNvPr id="2058" name="Picture 10">
            <a:extLst>
              <a:ext uri="{FF2B5EF4-FFF2-40B4-BE49-F238E27FC236}">
                <a16:creationId xmlns:a16="http://schemas.microsoft.com/office/drawing/2014/main" id="{3657B903-B858-8EA5-0117-766CB47AE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804" y="1533303"/>
            <a:ext cx="5397419" cy="53246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36AA13-3267-2091-7731-B4C3EB8185BD}"/>
              </a:ext>
            </a:extLst>
          </p:cNvPr>
          <p:cNvSpPr txBox="1"/>
          <p:nvPr/>
        </p:nvSpPr>
        <p:spPr>
          <a:xfrm>
            <a:off x="10907710" y="2132856"/>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7466987" y="308780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5"/>
          <a:stretch>
            <a:fillRect/>
          </a:stretch>
        </p:blipFill>
        <p:spPr bwMode="auto">
          <a:xfrm>
            <a:off x="9045707" y="4605900"/>
            <a:ext cx="377807" cy="405739"/>
          </a:xfrm>
          <a:prstGeom prst="rect">
            <a:avLst/>
          </a:prstGeom>
        </p:spPr>
      </p:pic>
    </p:spTree>
    <p:extLst>
      <p:ext uri="{BB962C8B-B14F-4D97-AF65-F5344CB8AC3E}">
        <p14:creationId xmlns:p14="http://schemas.microsoft.com/office/powerpoint/2010/main" val="182661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A theoretical scenario</a:t>
            </a:r>
          </a:p>
        </p:txBody>
      </p:sp>
      <p:sp>
        <p:nvSpPr>
          <p:cNvPr id="3" name="Content Placeholder 2"/>
          <p:cNvSpPr>
            <a:spLocks noGrp="1"/>
          </p:cNvSpPr>
          <p:nvPr>
            <p:ph idx="1"/>
          </p:nvPr>
        </p:nvSpPr>
        <p:spPr bwMode="auto"/>
        <p:txBody>
          <a:bodyPr/>
          <a:lstStyle/>
          <a:p>
            <a:pPr>
              <a:defRPr/>
            </a:pPr>
            <a:r>
              <a:t>An international consortium of research organizations working together on aging research.</a:t>
            </a:r>
          </a:p>
        </p:txBody>
      </p:sp>
      <p:pic>
        <p:nvPicPr>
          <p:cNvPr id="1026" name="Picture 2"/>
          <p:cNvPicPr>
            <a:picLocks noChangeAspect="1" noChangeArrowheads="1"/>
          </p:cNvPicPr>
          <p:nvPr/>
        </p:nvPicPr>
        <p:blipFill>
          <a:blip r:embed="rId2"/>
          <a:stretch/>
        </p:blipFill>
        <p:spPr bwMode="auto">
          <a:xfrm>
            <a:off x="1340312" y="2408362"/>
            <a:ext cx="3086100" cy="1689100"/>
          </a:xfrm>
          <a:prstGeom prst="rect">
            <a:avLst/>
          </a:prstGeom>
          <a:noFill/>
        </p:spPr>
      </p:pic>
      <p:pic>
        <p:nvPicPr>
          <p:cNvPr id="1028" name="Picture 4"/>
          <p:cNvPicPr>
            <a:picLocks noChangeAspect="1" noChangeArrowheads="1"/>
          </p:cNvPicPr>
          <p:nvPr/>
        </p:nvPicPr>
        <p:blipFill>
          <a:blip r:embed="rId3"/>
          <a:stretch/>
        </p:blipFill>
        <p:spPr bwMode="auto">
          <a:xfrm>
            <a:off x="4679490" y="2590642"/>
            <a:ext cx="3086100" cy="1689100"/>
          </a:xfrm>
          <a:prstGeom prst="rect">
            <a:avLst/>
          </a:prstGeom>
          <a:noFill/>
        </p:spPr>
      </p:pic>
      <p:pic>
        <p:nvPicPr>
          <p:cNvPr id="1030" name="Picture 6"/>
          <p:cNvPicPr>
            <a:picLocks noChangeAspect="1" noChangeArrowheads="1"/>
          </p:cNvPicPr>
          <p:nvPr/>
        </p:nvPicPr>
        <p:blipFill>
          <a:blip r:embed="rId4"/>
          <a:stretch/>
        </p:blipFill>
        <p:spPr bwMode="auto">
          <a:xfrm>
            <a:off x="8016645" y="2301858"/>
            <a:ext cx="3086100" cy="1689100"/>
          </a:xfrm>
          <a:prstGeom prst="rect">
            <a:avLst/>
          </a:prstGeom>
          <a:noFill/>
        </p:spPr>
      </p:pic>
      <p:pic>
        <p:nvPicPr>
          <p:cNvPr id="1032" name="Picture 8"/>
          <p:cNvPicPr>
            <a:picLocks noChangeAspect="1" noChangeArrowheads="1"/>
          </p:cNvPicPr>
          <p:nvPr/>
        </p:nvPicPr>
        <p:blipFill>
          <a:blip r:embed="rId5"/>
          <a:stretch/>
        </p:blipFill>
        <p:spPr bwMode="auto">
          <a:xfrm>
            <a:off x="8028153" y="4198414"/>
            <a:ext cx="3086100" cy="1689100"/>
          </a:xfrm>
          <a:prstGeom prst="rect">
            <a:avLst/>
          </a:prstGeom>
          <a:noFill/>
        </p:spPr>
      </p:pic>
      <p:pic>
        <p:nvPicPr>
          <p:cNvPr id="1034" name="Picture 10"/>
          <p:cNvPicPr>
            <a:picLocks noChangeAspect="1" noChangeArrowheads="1"/>
          </p:cNvPicPr>
          <p:nvPr/>
        </p:nvPicPr>
        <p:blipFill>
          <a:blip r:embed="rId6"/>
          <a:stretch/>
        </p:blipFill>
        <p:spPr bwMode="auto">
          <a:xfrm>
            <a:off x="1466851" y="4278203"/>
            <a:ext cx="3086100" cy="1689100"/>
          </a:xfrm>
          <a:prstGeom prst="rect">
            <a:avLst/>
          </a:prstGeom>
          <a:noFill/>
        </p:spPr>
      </p:pic>
      <p:pic>
        <p:nvPicPr>
          <p:cNvPr id="1036" name="Picture 12"/>
          <p:cNvPicPr>
            <a:picLocks noChangeAspect="1" noChangeArrowheads="1"/>
          </p:cNvPicPr>
          <p:nvPr/>
        </p:nvPicPr>
        <p:blipFill>
          <a:blip r:embed="rId7"/>
          <a:stretch/>
        </p:blipFill>
        <p:spPr bwMode="auto">
          <a:xfrm>
            <a:off x="4930545" y="4591923"/>
            <a:ext cx="3086100" cy="16891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662541"/>
          </a:xfrm>
          <a:prstGeom prst="rect">
            <a:avLst/>
          </a:prstGeom>
          <a:noFill/>
        </p:spPr>
        <p:txBody>
          <a:bodyPr wrap="square">
            <a:spAutoFit/>
          </a:bodyPr>
          <a:lstStyle/>
          <a:p>
            <a:pPr algn="just">
              <a:defRPr/>
            </a:pPr>
            <a:r>
              <a:rPr lang="en-US" sz="2800" b="0" i="0" dirty="0">
                <a:solidFill>
                  <a:srgbClr val="383838"/>
                </a:solidFill>
                <a:latin typeface="Mulish"/>
              </a:rPr>
              <a:t>Let’s see what the central function does!</a:t>
            </a:r>
            <a:endParaRPr sz="2800" dirty="0"/>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with </a:t>
            </a:r>
            <a:r>
              <a:rPr lang="en-GB" b="1" dirty="0">
                <a:solidFill>
                  <a:srgbClr val="383838"/>
                </a:solidFill>
                <a:latin typeface="Mulish"/>
              </a:rPr>
              <a:t>no</a:t>
            </a:r>
            <a:r>
              <a:rPr lang="en-GB" dirty="0">
                <a:solidFill>
                  <a:srgbClr val="383838"/>
                </a:solidFill>
                <a:latin typeface="Mulish"/>
              </a:rPr>
              <a:t> 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b="1" i="0" dirty="0">
                <a:solidFill>
                  <a:srgbClr val="383838"/>
                </a:solidFill>
                <a:effectLst/>
                <a:latin typeface="Mulish"/>
              </a:rPr>
              <a:t>Keep an eye on the Tasks section, and see how the processes are created.</a:t>
            </a:r>
            <a:endParaRPr b="1" dirty="0"/>
          </a:p>
          <a:p>
            <a:pPr algn="just">
              <a:defRPr/>
            </a:pPr>
            <a:endParaRPr lang="en-GB" sz="2400" dirty="0">
              <a:solidFill>
                <a:srgbClr val="383838"/>
              </a:solidFill>
              <a:latin typeface="Mulish"/>
            </a:endParaRPr>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grpSp>
        <p:nvGrpSpPr>
          <p:cNvPr id="6" name="Group 5">
            <a:extLst>
              <a:ext uri="{FF2B5EF4-FFF2-40B4-BE49-F238E27FC236}">
                <a16:creationId xmlns:a16="http://schemas.microsoft.com/office/drawing/2014/main" id="{FCD606E6-C69E-1884-A847-5E48EC10AE7E}"/>
              </a:ext>
            </a:extLst>
          </p:cNvPr>
          <p:cNvGrpSpPr/>
          <p:nvPr/>
        </p:nvGrpSpPr>
        <p:grpSpPr bwMode="auto">
          <a:xfrm>
            <a:off x="3791744" y="4726708"/>
            <a:ext cx="4706515" cy="1273742"/>
            <a:chOff x="941689" y="864637"/>
            <a:chExt cx="4323960" cy="1273742"/>
          </a:xfrm>
        </p:grpSpPr>
        <p:sp>
          <p:nvSpPr>
            <p:cNvPr id="13" name="Rectangle 12">
              <a:extLst>
                <a:ext uri="{FF2B5EF4-FFF2-40B4-BE49-F238E27FC236}">
                  <a16:creationId xmlns:a16="http://schemas.microsoft.com/office/drawing/2014/main" id="{A4D8AE68-4897-4C0F-CEF2-E511A480CD4A}"/>
                </a:ext>
              </a:extLst>
            </p:cNvPr>
            <p:cNvSpPr/>
            <p:nvPr/>
          </p:nvSpPr>
          <p:spPr bwMode="auto">
            <a:xfrm>
              <a:off x="941689" y="864637"/>
              <a:ext cx="4323960" cy="127374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4" name="TextBox 13">
              <a:extLst>
                <a:ext uri="{FF2B5EF4-FFF2-40B4-BE49-F238E27FC236}">
                  <a16:creationId xmlns:a16="http://schemas.microsoft.com/office/drawing/2014/main" id="{02414C6E-59D4-3960-3A2C-932D88E3A4DC}"/>
                </a:ext>
              </a:extLst>
            </p:cNvPr>
            <p:cNvSpPr txBox="1"/>
            <p:nvPr/>
          </p:nvSpPr>
          <p:spPr bwMode="auto">
            <a:xfrm>
              <a:off x="1311216" y="960304"/>
              <a:ext cx="3805142" cy="800219"/>
            </a:xfrm>
            <a:prstGeom prst="rect">
              <a:avLst/>
            </a:prstGeom>
            <a:noFill/>
          </p:spPr>
          <p:txBody>
            <a:bodyPr wrap="square" rtlCol="0">
              <a:spAutoFit/>
            </a:bodyPr>
            <a:lstStyle/>
            <a:p>
              <a:pPr>
                <a:defRPr/>
              </a:pPr>
              <a:r>
                <a:rPr lang="en-GB" b="1" dirty="0">
                  <a:solidFill>
                    <a:schemeClr val="bg1"/>
                  </a:solidFill>
                </a:rPr>
                <a:t>HINT</a:t>
              </a:r>
              <a:br>
                <a:rPr lang="en-GB" b="1" dirty="0">
                  <a:solidFill>
                    <a:schemeClr val="bg1"/>
                  </a:solidFill>
                </a:rPr>
              </a:br>
              <a:r>
                <a:rPr lang="en-GB" sz="1400" dirty="0">
                  <a:solidFill>
                    <a:schemeClr val="bg1"/>
                  </a:solidFill>
                </a:rPr>
                <a:t>As soon your task is created, go to the task list and open it. See how ‘child processes’ are created.</a:t>
              </a:r>
              <a:endParaRPr dirty="0"/>
            </a:p>
          </p:txBody>
        </p:sp>
        <p:pic>
          <p:nvPicPr>
            <p:cNvPr id="16" name="Graphic 10" descr="Lightning bolt with solid fill">
              <a:extLst>
                <a:ext uri="{FF2B5EF4-FFF2-40B4-BE49-F238E27FC236}">
                  <a16:creationId xmlns:a16="http://schemas.microsoft.com/office/drawing/2014/main" id="{4FCCCAAD-54DD-E42C-2FB2-23D0E65F4917}"/>
                </a:ext>
              </a:extLst>
            </p:cNvPr>
            <p:cNvPicPr>
              <a:picLocks noChangeAspect="1"/>
            </p:cNvPicPr>
            <p:nvPr/>
          </p:nvPicPr>
          <p:blipFill>
            <a:blip r:embed="rId2"/>
            <a:stretch/>
          </p:blipFill>
          <p:spPr bwMode="auto">
            <a:xfrm>
              <a:off x="1001543" y="1050785"/>
              <a:ext cx="309674" cy="309674"/>
            </a:xfrm>
            <a:prstGeom prst="rect">
              <a:avLst/>
            </a:prstGeom>
          </p:spPr>
        </p:pic>
      </p:grpSp>
    </p:spTree>
    <p:extLst>
      <p:ext uri="{BB962C8B-B14F-4D97-AF65-F5344CB8AC3E}">
        <p14:creationId xmlns:p14="http://schemas.microsoft.com/office/powerpoint/2010/main" val="413642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10410895" cy="5078313"/>
          </a:xfrm>
          <a:prstGeom prst="rect">
            <a:avLst/>
          </a:prstGeom>
          <a:noFill/>
        </p:spPr>
        <p:txBody>
          <a:bodyPr wrap="square">
            <a:spAutoFit/>
          </a:bodyPr>
          <a:lstStyle/>
          <a:p>
            <a:pPr algn="just">
              <a:defRPr/>
            </a:pPr>
            <a:r>
              <a:rPr lang="en-GB" sz="2400" dirty="0">
                <a:solidFill>
                  <a:srgbClr val="383838"/>
                </a:solidFill>
                <a:latin typeface="Mulish"/>
              </a:rPr>
              <a:t>Discussion points:</a:t>
            </a:r>
          </a:p>
          <a:p>
            <a:pPr algn="just">
              <a:defRPr/>
            </a:pPr>
            <a:endParaRPr lang="en-GB" sz="2400" dirty="0">
              <a:solidFill>
                <a:srgbClr val="383838"/>
              </a:solidFill>
              <a:latin typeface="Mulish"/>
            </a:endParaRPr>
          </a:p>
          <a:p>
            <a:pPr marL="457200" indent="-457200" algn="just">
              <a:buFont typeface="Arial" panose="020B0604020202020204" pitchFamily="34" charset="0"/>
              <a:buChar char="•"/>
              <a:defRPr/>
            </a:pPr>
            <a:r>
              <a:rPr lang="en-GB" sz="2400" b="0" i="0" dirty="0">
                <a:solidFill>
                  <a:srgbClr val="212529"/>
                </a:solidFill>
                <a:latin typeface="Mulish"/>
              </a:rPr>
              <a:t>Why the V6 UI let you select only a single organization for a central function?</a:t>
            </a:r>
          </a:p>
          <a:p>
            <a:pPr marL="457200" indent="-457200" algn="just">
              <a:buFont typeface="Arial" panose="020B0604020202020204" pitchFamily="34" charset="0"/>
              <a:buChar char="•"/>
              <a:defRPr/>
            </a:pPr>
            <a:r>
              <a:rPr lang="en-GB" sz="2400" b="0" i="0" dirty="0">
                <a:solidFill>
                  <a:srgbClr val="212529"/>
                </a:solidFill>
                <a:latin typeface="Mulish"/>
              </a:rPr>
              <a:t>Why one of the nodes shows up as a Main process and also as a Child one? Can you spot on the </a:t>
            </a:r>
            <a:r>
              <a:rPr lang="en-GB" sz="2400" dirty="0">
                <a:solidFill>
                  <a:srgbClr val="212529"/>
                </a:solidFill>
                <a:latin typeface="Mulish"/>
              </a:rPr>
              <a:t>algorithm source code: </a:t>
            </a:r>
            <a:r>
              <a:rPr lang="en-GB" sz="2400" b="1" dirty="0">
                <a:hlinkClick r:id="rId3"/>
              </a:rPr>
              <a:t>https://bit.ly/v6-federarted-avg</a:t>
            </a:r>
            <a:r>
              <a:rPr lang="en-GB" sz="2400" b="1" dirty="0"/>
              <a:t> </a:t>
            </a:r>
            <a:r>
              <a:rPr lang="en-GB" sz="2400" dirty="0"/>
              <a:t>why this happened?</a:t>
            </a:r>
          </a:p>
          <a:p>
            <a:pPr marL="457200" indent="-457200" algn="just">
              <a:buFont typeface="Arial" panose="020B0604020202020204" pitchFamily="34" charset="0"/>
              <a:buChar char="•"/>
              <a:defRPr/>
            </a:pPr>
            <a:r>
              <a:rPr lang="en-GB" sz="2400" dirty="0"/>
              <a:t>In the same source code, can you identify </a:t>
            </a:r>
            <a:r>
              <a:rPr lang="en-GB" sz="2400" b="0" i="0" dirty="0">
                <a:solidFill>
                  <a:srgbClr val="383838"/>
                </a:solidFill>
                <a:effectLst/>
                <a:latin typeface="Mulish"/>
              </a:rPr>
              <a:t>where the data you saw on Challenge 3 was created?</a:t>
            </a:r>
          </a:p>
          <a:p>
            <a:pPr marL="457200" indent="-457200" algn="just">
              <a:buFont typeface="Arial" panose="020B0604020202020204" pitchFamily="34" charset="0"/>
              <a:buChar char="•"/>
              <a:defRPr/>
            </a:pPr>
            <a:r>
              <a:rPr lang="en-GB" sz="2400" b="0" i="0" dirty="0">
                <a:solidFill>
                  <a:srgbClr val="383838"/>
                </a:solidFill>
                <a:effectLst/>
                <a:latin typeface="Mulish"/>
              </a:rPr>
              <a:t>Given the source code above, why does the </a:t>
            </a:r>
            <a:r>
              <a:rPr lang="en-GB" sz="2400" b="0" i="0" dirty="0" err="1">
                <a:solidFill>
                  <a:srgbClr val="383838"/>
                </a:solidFill>
                <a:effectLst/>
                <a:latin typeface="Mulish"/>
              </a:rPr>
              <a:t>central_average</a:t>
            </a:r>
            <a:r>
              <a:rPr lang="en-GB" sz="2400" b="0" i="0" dirty="0">
                <a:solidFill>
                  <a:srgbClr val="383838"/>
                </a:solidFill>
                <a:effectLst/>
                <a:latin typeface="Mulish"/>
              </a:rPr>
              <a:t> function, unlike </a:t>
            </a:r>
            <a:r>
              <a:rPr lang="en-GB" sz="2400" b="0" i="0" dirty="0" err="1">
                <a:solidFill>
                  <a:srgbClr val="383838"/>
                </a:solidFill>
                <a:effectLst/>
                <a:latin typeface="Mulish"/>
              </a:rPr>
              <a:t>partial_average</a:t>
            </a:r>
            <a:r>
              <a:rPr lang="en-GB" sz="2400" b="0" i="0" dirty="0">
                <a:solidFill>
                  <a:srgbClr val="383838"/>
                </a:solidFill>
                <a:effectLst/>
                <a:latin typeface="Mulish"/>
              </a:rPr>
              <a:t>, </a:t>
            </a:r>
            <a:r>
              <a:rPr lang="en-GB" sz="2400" b="1" i="0" dirty="0">
                <a:solidFill>
                  <a:srgbClr val="383838"/>
                </a:solidFill>
                <a:effectLst/>
                <a:latin typeface="Mulish"/>
              </a:rPr>
              <a:t>not</a:t>
            </a:r>
            <a:r>
              <a:rPr lang="en-GB" sz="2400" b="0" i="0" dirty="0">
                <a:solidFill>
                  <a:srgbClr val="383838"/>
                </a:solidFill>
                <a:effectLst/>
                <a:latin typeface="Mulish"/>
              </a:rPr>
              <a:t> get any data as an input?</a:t>
            </a:r>
            <a:endParaRPr lang="en-GB" sz="2400" dirty="0"/>
          </a:p>
          <a:p>
            <a:pPr marL="457200" indent="-457200" algn="just">
              <a:buFont typeface="Arial" panose="020B0604020202020204" pitchFamily="34" charset="0"/>
              <a:buChar char="•"/>
              <a:defRPr/>
            </a:pPr>
            <a:endParaRPr lang="en-NL" sz="2400" b="1" dirty="0"/>
          </a:p>
          <a:p>
            <a:pPr marL="457200" indent="-457200" algn="just">
              <a:buFont typeface="Arial" panose="020B0604020202020204" pitchFamily="34" charset="0"/>
              <a:buChar char="•"/>
              <a:defRPr/>
            </a:pPr>
            <a:endParaRPr sz="2400" dirty="0"/>
          </a:p>
          <a:p>
            <a:pPr algn="just">
              <a:defRPr/>
            </a:pP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11306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41689" y="1513237"/>
            <a:ext cx="4543578" cy="4708981"/>
          </a:xfrm>
          <a:prstGeom prst="rect">
            <a:avLst/>
          </a:prstGeom>
          <a:noFill/>
        </p:spPr>
        <p:txBody>
          <a:bodyPr wrap="square" rtlCol="0">
            <a:spAutoFit/>
          </a:bodyPr>
          <a:lstStyle/>
          <a:p>
            <a:r>
              <a:rPr lang="en-GB" sz="2000" b="0" i="0" dirty="0">
                <a:solidFill>
                  <a:srgbClr val="212529"/>
                </a:solidFill>
                <a:effectLst/>
                <a:latin typeface="Mulish"/>
              </a:rPr>
              <a:t>The </a:t>
            </a:r>
            <a:r>
              <a:rPr lang="en-GB" sz="2000" b="1" dirty="0">
                <a:solidFill>
                  <a:srgbClr val="212529"/>
                </a:solidFill>
                <a:latin typeface="Mulish"/>
              </a:rPr>
              <a:t>T</a:t>
            </a:r>
            <a:r>
              <a:rPr lang="en-GB" sz="2000" b="1" i="0" dirty="0">
                <a:solidFill>
                  <a:srgbClr val="212529"/>
                </a:solidFill>
                <a:effectLst/>
                <a:latin typeface="Mulish"/>
              </a:rPr>
              <a:t>ask</a:t>
            </a:r>
            <a:r>
              <a:rPr lang="en-GB" sz="2000" b="0" i="0" dirty="0">
                <a:solidFill>
                  <a:srgbClr val="212529"/>
                </a:solidFill>
                <a:effectLst/>
                <a:latin typeface="Mulish"/>
              </a:rPr>
              <a:t> with the </a:t>
            </a:r>
            <a:r>
              <a:rPr lang="en-GB" sz="2000" b="1" i="0" dirty="0" err="1">
                <a:solidFill>
                  <a:srgbClr val="00B050"/>
                </a:solidFill>
                <a:effectLst/>
                <a:latin typeface="Mulish"/>
              </a:rPr>
              <a:t>central_average</a:t>
            </a:r>
            <a:r>
              <a:rPr lang="en-GB" sz="2000" b="0" i="0" dirty="0">
                <a:solidFill>
                  <a:srgbClr val="212529"/>
                </a:solidFill>
                <a:effectLst/>
                <a:latin typeface="Mulish"/>
              </a:rPr>
              <a:t> function, when executed by a node, requests </a:t>
            </a:r>
            <a:r>
              <a:rPr lang="en-GB" sz="2000" b="1" i="0" dirty="0">
                <a:solidFill>
                  <a:srgbClr val="212529"/>
                </a:solidFill>
                <a:effectLst/>
                <a:latin typeface="Mulish"/>
              </a:rPr>
              <a:t>all </a:t>
            </a:r>
            <a:r>
              <a:rPr lang="en-GB" sz="2000" i="0" dirty="0">
                <a:solidFill>
                  <a:srgbClr val="212529"/>
                </a:solidFill>
                <a:effectLst/>
                <a:latin typeface="Mulish"/>
              </a:rPr>
              <a:t>the</a:t>
            </a:r>
            <a:r>
              <a:rPr lang="en-GB" sz="2000" b="0" i="0" dirty="0">
                <a:solidFill>
                  <a:srgbClr val="212529"/>
                </a:solidFill>
                <a:effectLst/>
                <a:latin typeface="Mulish"/>
              </a:rPr>
              <a:t> nodes within the </a:t>
            </a:r>
            <a:r>
              <a:rPr lang="en-GB" sz="2000" b="1" i="0" dirty="0">
                <a:solidFill>
                  <a:srgbClr val="212529"/>
                </a:solidFill>
                <a:effectLst/>
                <a:latin typeface="Mulish"/>
              </a:rPr>
              <a:t>Study</a:t>
            </a:r>
            <a:r>
              <a:rPr lang="en-GB" sz="2000" b="0" i="0" dirty="0">
                <a:solidFill>
                  <a:srgbClr val="212529"/>
                </a:solidFill>
                <a:effectLst/>
                <a:latin typeface="Mulish"/>
              </a:rPr>
              <a:t> to run the </a:t>
            </a:r>
            <a:r>
              <a:rPr lang="en-GB" sz="2000" b="1" i="0" dirty="0" err="1">
                <a:solidFill>
                  <a:schemeClr val="accent2">
                    <a:lumMod val="75000"/>
                  </a:schemeClr>
                </a:solidFill>
                <a:effectLst/>
                <a:latin typeface="Mulish"/>
              </a:rPr>
              <a:t>partial_average</a:t>
            </a:r>
            <a:r>
              <a:rPr lang="en-GB" sz="2000" b="0" i="0" dirty="0">
                <a:solidFill>
                  <a:srgbClr val="212529"/>
                </a:solidFill>
                <a:effectLst/>
                <a:latin typeface="Mulish"/>
              </a:rPr>
              <a:t> one. This particular node is also part of the study, so in the end it gets his own request!</a:t>
            </a:r>
          </a:p>
          <a:p>
            <a:endParaRPr lang="en-GB" sz="2000" dirty="0">
              <a:solidFill>
                <a:srgbClr val="212529"/>
              </a:solidFill>
              <a:latin typeface="Mulish"/>
            </a:endParaRPr>
          </a:p>
          <a:p>
            <a:r>
              <a:rPr lang="en-GB" sz="2000" b="0" i="0" dirty="0">
                <a:solidFill>
                  <a:srgbClr val="212529"/>
                </a:solidFill>
                <a:effectLst/>
                <a:latin typeface="Mulish"/>
              </a:rPr>
              <a:t>The</a:t>
            </a:r>
            <a:r>
              <a:rPr lang="en-GB" sz="2000" b="1" i="0" dirty="0">
                <a:solidFill>
                  <a:srgbClr val="00B050"/>
                </a:solidFill>
                <a:effectLst/>
                <a:latin typeface="Mulish"/>
              </a:rPr>
              <a:t> </a:t>
            </a:r>
            <a:r>
              <a:rPr lang="en-GB" sz="2000" b="1" i="0" dirty="0" err="1">
                <a:solidFill>
                  <a:srgbClr val="00B050"/>
                </a:solidFill>
                <a:effectLst/>
                <a:latin typeface="Mulish"/>
              </a:rPr>
              <a:t>central_average</a:t>
            </a:r>
            <a:r>
              <a:rPr lang="en-GB" sz="2000" b="1" i="0" dirty="0">
                <a:solidFill>
                  <a:srgbClr val="00B050"/>
                </a:solidFill>
                <a:effectLst/>
                <a:latin typeface="Mulish"/>
              </a:rPr>
              <a:t> </a:t>
            </a:r>
            <a:r>
              <a:rPr lang="en-GB" sz="2000" dirty="0">
                <a:solidFill>
                  <a:srgbClr val="212529"/>
                </a:solidFill>
                <a:latin typeface="Mulish"/>
              </a:rPr>
              <a:t>was designed to just  </a:t>
            </a:r>
            <a:r>
              <a:rPr lang="en-GB" sz="2000" b="0" i="0" dirty="0">
                <a:solidFill>
                  <a:srgbClr val="212529"/>
                </a:solidFill>
                <a:effectLst/>
                <a:latin typeface="Mulish"/>
              </a:rPr>
              <a:t>consolidate the results of the </a:t>
            </a:r>
            <a:r>
              <a:rPr lang="en-GB" sz="2000" b="1" i="0" dirty="0" err="1">
                <a:solidFill>
                  <a:schemeClr val="accent2">
                    <a:lumMod val="75000"/>
                  </a:schemeClr>
                </a:solidFill>
                <a:effectLst/>
                <a:latin typeface="Mulish"/>
              </a:rPr>
              <a:t>partial_average</a:t>
            </a:r>
            <a:r>
              <a:rPr lang="en-GB" sz="2000" dirty="0">
                <a:solidFill>
                  <a:srgbClr val="212529"/>
                </a:solidFill>
                <a:latin typeface="Mulish"/>
              </a:rPr>
              <a:t>, sent by the other nodes. </a:t>
            </a:r>
            <a:r>
              <a:rPr lang="en-GB" sz="2000" b="0" i="0" dirty="0">
                <a:solidFill>
                  <a:srgbClr val="212529"/>
                </a:solidFill>
                <a:effectLst/>
                <a:latin typeface="Mulish"/>
              </a:rPr>
              <a:t>Hence, it doesn’t need direct access any dataset.</a:t>
            </a:r>
          </a:p>
          <a:p>
            <a:endParaRPr lang="en-GB" sz="2000" b="0" i="0" dirty="0">
              <a:solidFill>
                <a:srgbClr val="212529"/>
              </a:solidFill>
              <a:effectLst/>
              <a:latin typeface="Mulish"/>
            </a:endParaRPr>
          </a:p>
          <a:p>
            <a:endParaRPr lang="en-GB" sz="2000" dirty="0">
              <a:solidFill>
                <a:srgbClr val="212529"/>
              </a:solidFill>
              <a:latin typeface="Mulish"/>
            </a:endParaRPr>
          </a:p>
          <a:p>
            <a:endParaRPr lang="en-NL" sz="2000" dirty="0"/>
          </a:p>
        </p:txBody>
      </p:sp>
      <p:pic>
        <p:nvPicPr>
          <p:cNvPr id="6146" name="Picture 2">
            <a:extLst>
              <a:ext uri="{FF2B5EF4-FFF2-40B4-BE49-F238E27FC236}">
                <a16:creationId xmlns:a16="http://schemas.microsoft.com/office/drawing/2014/main" id="{46D557B5-68E5-3A42-EF6C-B0CB9A06C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659" y="1700808"/>
            <a:ext cx="5326293"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9C19F1C-7603-1934-B8C5-6CC8ACF7FF4B}"/>
              </a:ext>
            </a:extLst>
          </p:cNvPr>
          <p:cNvSpPr/>
          <p:nvPr/>
        </p:nvSpPr>
        <p:spPr>
          <a:xfrm>
            <a:off x="6600056" y="2420888"/>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sp>
        <p:nvSpPr>
          <p:cNvPr id="10" name="Oval 9">
            <a:extLst>
              <a:ext uri="{FF2B5EF4-FFF2-40B4-BE49-F238E27FC236}">
                <a16:creationId xmlns:a16="http://schemas.microsoft.com/office/drawing/2014/main" id="{FA276EB9-39E3-CE95-CE73-7A6F2EB345F7}"/>
              </a:ext>
            </a:extLst>
          </p:cNvPr>
          <p:cNvSpPr/>
          <p:nvPr/>
        </p:nvSpPr>
        <p:spPr bwMode="auto">
          <a:xfrm>
            <a:off x="9192344" y="3302141"/>
            <a:ext cx="216024" cy="216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NL" dirty="0"/>
              <a:t>!</a:t>
            </a:r>
          </a:p>
        </p:txBody>
      </p:sp>
      <p:pic>
        <p:nvPicPr>
          <p:cNvPr id="11" name="Picture 10">
            <a:extLst>
              <a:ext uri="{FF2B5EF4-FFF2-40B4-BE49-F238E27FC236}">
                <a16:creationId xmlns:a16="http://schemas.microsoft.com/office/drawing/2014/main" id="{D22C4BD2-DECE-21C0-A6AC-A476535A063E}"/>
              </a:ext>
            </a:extLst>
          </p:cNvPr>
          <p:cNvPicPr>
            <a:picLocks noChangeAspect="1"/>
          </p:cNvPicPr>
          <p:nvPr/>
        </p:nvPicPr>
        <p:blipFill>
          <a:blip r:embed="rId4"/>
          <a:stretch>
            <a:fillRect/>
          </a:stretch>
        </p:blipFill>
        <p:spPr>
          <a:xfrm>
            <a:off x="7410543" y="4440893"/>
            <a:ext cx="2880320" cy="2246650"/>
          </a:xfrm>
          <a:prstGeom prst="rect">
            <a:avLst/>
          </a:prstGeom>
        </p:spPr>
      </p:pic>
      <p:sp>
        <p:nvSpPr>
          <p:cNvPr id="12" name="Rectangle 11">
            <a:extLst>
              <a:ext uri="{FF2B5EF4-FFF2-40B4-BE49-F238E27FC236}">
                <a16:creationId xmlns:a16="http://schemas.microsoft.com/office/drawing/2014/main" id="{538E8FBB-06E5-CF3C-7210-00B4ACAA7E8D}"/>
              </a:ext>
            </a:extLst>
          </p:cNvPr>
          <p:cNvSpPr/>
          <p:nvPr/>
        </p:nvSpPr>
        <p:spPr>
          <a:xfrm>
            <a:off x="7464152" y="6021288"/>
            <a:ext cx="2088232" cy="720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837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if…</a:t>
            </a:r>
          </a:p>
          <a:p>
            <a:pPr lvl="1">
              <a:defRPr/>
            </a:pPr>
            <a:r>
              <a:rPr lang="en-US" dirty="0"/>
              <a:t>You will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again, of the </a:t>
            </a:r>
            <a:r>
              <a:rPr lang="en-US" b="1" i="1" dirty="0"/>
              <a:t>Federated Average algorithm</a:t>
            </a:r>
            <a:r>
              <a:rPr lang="en-US" dirty="0"/>
              <a:t>, on the study that has an </a:t>
            </a:r>
            <a:r>
              <a:rPr lang="en-US" b="1" dirty="0">
                <a:solidFill>
                  <a:srgbClr val="FF0000"/>
                </a:solidFill>
              </a:rPr>
              <a:t>offline</a:t>
            </a:r>
            <a:r>
              <a:rPr lang="en-US" dirty="0"/>
              <a:t> node!</a:t>
            </a:r>
            <a:endParaRPr lang="en-US" b="1" dirty="0"/>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43C4D3-DD4B-E66F-932D-F492EF02A36F}"/>
              </a:ext>
            </a:extLst>
          </p:cNvPr>
          <p:cNvPicPr>
            <a:picLocks noChangeAspect="1"/>
          </p:cNvPicPr>
          <p:nvPr/>
        </p:nvPicPr>
        <p:blipFill>
          <a:blip r:embed="rId6"/>
          <a:stretch/>
        </p:blipFill>
        <p:spPr bwMode="auto">
          <a:xfrm>
            <a:off x="7896200" y="2908949"/>
            <a:ext cx="545591" cy="545591"/>
          </a:xfrm>
          <a:prstGeom prst="rect">
            <a:avLst/>
          </a:prstGeom>
        </p:spPr>
      </p:pic>
      <p:pic>
        <p:nvPicPr>
          <p:cNvPr id="5" name="Picture 4">
            <a:extLst>
              <a:ext uri="{FF2B5EF4-FFF2-40B4-BE49-F238E27FC236}">
                <a16:creationId xmlns:a16="http://schemas.microsoft.com/office/drawing/2014/main" id="{6CD5C442-B4EC-94F9-F9D9-CE79D191A103}"/>
              </a:ext>
            </a:extLst>
          </p:cNvPr>
          <p:cNvPicPr>
            <a:picLocks noChangeAspect="1"/>
          </p:cNvPicPr>
          <p:nvPr/>
        </p:nvPicPr>
        <p:blipFill>
          <a:blip r:embed="rId7"/>
          <a:stretch/>
        </p:blipFill>
        <p:spPr bwMode="auto">
          <a:xfrm>
            <a:off x="9014333" y="3014917"/>
            <a:ext cx="467154" cy="467154"/>
          </a:xfrm>
          <a:prstGeom prst="rect">
            <a:avLst/>
          </a:prstGeom>
        </p:spPr>
      </p:pic>
    </p:spTree>
    <p:extLst>
      <p:ext uri="{BB962C8B-B14F-4D97-AF65-F5344CB8AC3E}">
        <p14:creationId xmlns:p14="http://schemas.microsoft.com/office/powerpoint/2010/main" val="216336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847207"/>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FF0000"/>
                </a:solidFill>
                <a:latin typeface="Mulish"/>
              </a:rPr>
              <a:t>an offline node</a:t>
            </a:r>
            <a:r>
              <a:rPr lang="en-GB" dirty="0">
                <a:solidFill>
                  <a:srgbClr val="383838"/>
                </a:solidFill>
                <a:latin typeface="Mulish"/>
              </a:rPr>
              <a:t>.</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numerical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just">
              <a:defRPr/>
            </a:pPr>
            <a:r>
              <a:rPr lang="en-GB" sz="2400" dirty="0">
                <a:solidFill>
                  <a:srgbClr val="383838"/>
                </a:solidFill>
                <a:latin typeface="Mulish"/>
              </a:rPr>
              <a:t>Before starting the task speculate, based on your understanding of the </a:t>
            </a:r>
            <a:r>
              <a:rPr lang="en-GB" sz="2400" b="1" dirty="0">
                <a:solidFill>
                  <a:srgbClr val="383838"/>
                </a:solidFill>
                <a:latin typeface="Mulish"/>
              </a:rPr>
              <a:t>federated average </a:t>
            </a:r>
            <a:r>
              <a:rPr lang="en-GB" sz="2400" dirty="0">
                <a:solidFill>
                  <a:srgbClr val="383838"/>
                </a:solidFill>
                <a:latin typeface="Mulish"/>
              </a:rPr>
              <a:t>algorithm, and its source code: what is going to </a:t>
            </a:r>
            <a:r>
              <a:rPr lang="en-GB" sz="2400" b="0" i="0" dirty="0">
                <a:solidFill>
                  <a:srgbClr val="383838"/>
                </a:solidFill>
                <a:effectLst/>
                <a:latin typeface="Mulish"/>
              </a:rPr>
              <a:t>happen? </a:t>
            </a:r>
            <a:endParaRPr lang="en-GB" b="0" i="0" dirty="0">
              <a:solidFill>
                <a:srgbClr val="383838"/>
              </a:solidFill>
              <a:latin typeface="Mulish"/>
            </a:endParaRPr>
          </a:p>
          <a:p>
            <a:pPr algn="just">
              <a:defRPr/>
            </a:pPr>
            <a:endParaRPr lang="en-GB" dirty="0">
              <a:solidFill>
                <a:srgbClr val="383838"/>
              </a:solidFill>
              <a:latin typeface="Mulish"/>
            </a:endParaRPr>
          </a:p>
        </p:txBody>
      </p:sp>
      <p:pic>
        <p:nvPicPr>
          <p:cNvPr id="9" name="Graphic 8" descr="Lightning bolt with solid fill"/>
          <p:cNvPicPr>
            <a:picLocks noChangeAspect="1"/>
          </p:cNvPicPr>
          <p:nvPr/>
        </p:nvPicPr>
        <p:blipFill>
          <a:blip r:embed="rId2"/>
          <a:stretch/>
        </p:blipFill>
        <p:spPr bwMode="auto">
          <a:xfrm>
            <a:off x="3899328" y="5168695"/>
            <a:ext cx="337072" cy="309674"/>
          </a:xfrm>
          <a:prstGeom prst="rect">
            <a:avLst/>
          </a:prstGeom>
        </p:spPr>
      </p:pic>
    </p:spTree>
    <p:extLst>
      <p:ext uri="{BB962C8B-B14F-4D97-AF65-F5344CB8AC3E}">
        <p14:creationId xmlns:p14="http://schemas.microsoft.com/office/powerpoint/2010/main" val="311577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1055930" y="1542866"/>
            <a:ext cx="3581570" cy="4708981"/>
          </a:xfrm>
          <a:prstGeom prst="rect">
            <a:avLst/>
          </a:prstGeom>
          <a:noFill/>
        </p:spPr>
        <p:txBody>
          <a:bodyPr wrap="square" rtlCol="0">
            <a:spAutoFit/>
          </a:bodyPr>
          <a:lstStyle/>
          <a:p>
            <a:r>
              <a:rPr lang="en-GB" sz="2000" b="0" i="0" dirty="0">
                <a:solidFill>
                  <a:srgbClr val="383838"/>
                </a:solidFill>
                <a:effectLst/>
                <a:latin typeface="Mulish"/>
              </a:rPr>
              <a:t>The algorithm didn’t crash. </a:t>
            </a:r>
          </a:p>
          <a:p>
            <a:endParaRPr lang="en-GB" sz="2000" dirty="0">
              <a:solidFill>
                <a:srgbClr val="383838"/>
              </a:solidFill>
              <a:latin typeface="Mulish"/>
            </a:endParaRPr>
          </a:p>
          <a:p>
            <a:r>
              <a:rPr lang="en-GB" sz="2000" b="0" i="0" dirty="0">
                <a:solidFill>
                  <a:srgbClr val="383838"/>
                </a:solidFill>
                <a:effectLst/>
                <a:latin typeface="Mulish"/>
              </a:rPr>
              <a:t>The Central task requests all the nodes in the study to run the ‘partial’ function. As the server is unable to transfer this request to the offline node, this child process is kept on hold, until the node is back online.</a:t>
            </a:r>
          </a:p>
          <a:p>
            <a:endParaRPr lang="en-GB" sz="2000" dirty="0">
              <a:solidFill>
                <a:srgbClr val="383838"/>
              </a:solidFill>
              <a:latin typeface="Mulish"/>
            </a:endParaRPr>
          </a:p>
          <a:p>
            <a:r>
              <a:rPr lang="en-GB" sz="2000" b="0" i="0" dirty="0">
                <a:solidFill>
                  <a:srgbClr val="383838"/>
                </a:solidFill>
                <a:effectLst/>
                <a:latin typeface="Mulish"/>
              </a:rPr>
              <a:t>Consequently, the Main process is also kept on hold, and the process stays with an ‘Active’ status indefinitely (or until the node is back online).</a:t>
            </a:r>
            <a:endParaRPr lang="en-NL" sz="2000" dirty="0"/>
          </a:p>
        </p:txBody>
      </p:sp>
      <p:pic>
        <p:nvPicPr>
          <p:cNvPr id="8194" name="Picture 2">
            <a:extLst>
              <a:ext uri="{FF2B5EF4-FFF2-40B4-BE49-F238E27FC236}">
                <a16:creationId xmlns:a16="http://schemas.microsoft.com/office/drawing/2014/main" id="{037E0323-0212-3097-A99C-C9DC7DB6C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2204864"/>
            <a:ext cx="6134333" cy="301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Rectangle 13">
            <a:extLst>
              <a:ext uri="{FF2B5EF4-FFF2-40B4-BE49-F238E27FC236}">
                <a16:creationId xmlns:a16="http://schemas.microsoft.com/office/drawing/2014/main" id="{CA267CE3-FDBA-7ED0-0B64-26D5196B83B9}"/>
              </a:ext>
            </a:extLst>
          </p:cNvPr>
          <p:cNvSpPr/>
          <p:nvPr/>
        </p:nvSpPr>
        <p:spPr>
          <a:xfrm>
            <a:off x="9332100" y="4206595"/>
            <a:ext cx="2520280" cy="244827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bwMode="auto"/>
        <p:txBody>
          <a:bodyPr/>
          <a:lstStyle/>
          <a:p>
            <a:pPr>
              <a:defRPr/>
            </a:pPr>
            <a:r>
              <a:rPr lang="en-GB" dirty="0"/>
              <a:t>Running a PET: federated analysis</a:t>
            </a:r>
            <a:endParaRPr dirty="0"/>
          </a:p>
        </p:txBody>
      </p:sp>
      <p:sp>
        <p:nvSpPr>
          <p:cNvPr id="3" name="Content Placeholder 2"/>
          <p:cNvSpPr>
            <a:spLocks noGrp="1"/>
          </p:cNvSpPr>
          <p:nvPr>
            <p:ph idx="1"/>
          </p:nvPr>
        </p:nvSpPr>
        <p:spPr bwMode="auto">
          <a:xfrm>
            <a:off x="838200" y="1223689"/>
            <a:ext cx="5257800" cy="4941615"/>
          </a:xfrm>
        </p:spPr>
        <p:txBody>
          <a:bodyPr/>
          <a:lstStyle/>
          <a:p>
            <a:pPr>
              <a:defRPr/>
            </a:pPr>
            <a:r>
              <a:rPr lang="en-US" dirty="0"/>
              <a:t>What happens if…</a:t>
            </a:r>
          </a:p>
          <a:p>
            <a:pPr lvl="1">
              <a:defRPr/>
            </a:pPr>
            <a:r>
              <a:rPr lang="en-US" dirty="0"/>
              <a:t>You run the </a:t>
            </a:r>
            <a:r>
              <a:rPr lang="en-US" b="1" i="1" dirty="0">
                <a:solidFill>
                  <a:schemeClr val="accent2">
                    <a:lumMod val="75000"/>
                  </a:schemeClr>
                </a:solidFill>
              </a:rPr>
              <a:t> </a:t>
            </a:r>
            <a:r>
              <a:rPr lang="en-US" b="1" i="1" dirty="0" err="1">
                <a:solidFill>
                  <a:srgbClr val="00B050"/>
                </a:solidFill>
              </a:rPr>
              <a:t>central_average</a:t>
            </a:r>
            <a:r>
              <a:rPr lang="en-US" dirty="0">
                <a:solidFill>
                  <a:schemeClr val="accent2">
                    <a:lumMod val="75000"/>
                  </a:schemeClr>
                </a:solidFill>
              </a:rPr>
              <a:t> </a:t>
            </a:r>
            <a:r>
              <a:rPr lang="en-US" dirty="0"/>
              <a:t>function, of the </a:t>
            </a:r>
            <a:r>
              <a:rPr lang="en-US" b="1" i="1" dirty="0"/>
              <a:t>Federated Average algorithm </a:t>
            </a:r>
            <a:r>
              <a:rPr lang="en-US" i="1" dirty="0"/>
              <a:t>and o</a:t>
            </a:r>
            <a:r>
              <a:rPr lang="en-US" dirty="0"/>
              <a:t>ne or more nodes get a runtime error when executing the</a:t>
            </a:r>
            <a:r>
              <a:rPr lang="en-GB" sz="2400" b="1" i="0" dirty="0">
                <a:solidFill>
                  <a:schemeClr val="accent2">
                    <a:lumMod val="75000"/>
                  </a:schemeClr>
                </a:solidFill>
                <a:effectLst/>
                <a:latin typeface="Mulish"/>
              </a:rPr>
              <a:t> </a:t>
            </a:r>
            <a:r>
              <a:rPr lang="en-GB" sz="2400" b="1" i="1" dirty="0" err="1">
                <a:solidFill>
                  <a:schemeClr val="accent2">
                    <a:lumMod val="75000"/>
                  </a:schemeClr>
                </a:solidFill>
                <a:effectLst/>
                <a:latin typeface="Mulish"/>
              </a:rPr>
              <a:t>partial_average</a:t>
            </a:r>
            <a:r>
              <a:rPr lang="en-GB" sz="2400" b="1" i="0" dirty="0">
                <a:solidFill>
                  <a:schemeClr val="accent2">
                    <a:lumMod val="75000"/>
                  </a:schemeClr>
                </a:solidFill>
                <a:effectLst/>
                <a:latin typeface="Mulish"/>
              </a:rPr>
              <a:t> </a:t>
            </a:r>
            <a:r>
              <a:rPr lang="en-US" dirty="0"/>
              <a:t>function?</a:t>
            </a:r>
          </a:p>
        </p:txBody>
      </p:sp>
      <p:grpSp>
        <p:nvGrpSpPr>
          <p:cNvPr id="16" name="Group 15">
            <a:extLst>
              <a:ext uri="{FF2B5EF4-FFF2-40B4-BE49-F238E27FC236}">
                <a16:creationId xmlns:a16="http://schemas.microsoft.com/office/drawing/2014/main" id="{271E9133-42FF-0720-90DB-71A9886C62D2}"/>
              </a:ext>
            </a:extLst>
          </p:cNvPr>
          <p:cNvGrpSpPr/>
          <p:nvPr/>
        </p:nvGrpSpPr>
        <p:grpSpPr>
          <a:xfrm>
            <a:off x="9948428" y="4311881"/>
            <a:ext cx="1800200" cy="1713940"/>
            <a:chOff x="7248128" y="927723"/>
            <a:chExt cx="1800200" cy="1713940"/>
          </a:xfrm>
        </p:grpSpPr>
        <p:pic>
          <p:nvPicPr>
            <p:cNvPr id="2050" name="Picture 2">
              <a:extLst>
                <a:ext uri="{FF2B5EF4-FFF2-40B4-BE49-F238E27FC236}">
                  <a16:creationId xmlns:a16="http://schemas.microsoft.com/office/drawing/2014/main" id="{11C5A615-CF2C-82A0-5E53-837B351F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77"/>
            <a:stretch/>
          </p:blipFill>
          <p:spPr bwMode="auto">
            <a:xfrm>
              <a:off x="7248128" y="1644984"/>
              <a:ext cx="1800200" cy="996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DDDEC7-6E5E-14C3-C734-507A60ADB894}"/>
                </a:ext>
              </a:extLst>
            </p:cNvPr>
            <p:cNvGrpSpPr/>
            <p:nvPr/>
          </p:nvGrpSpPr>
          <p:grpSpPr>
            <a:xfrm>
              <a:off x="7536768" y="927723"/>
              <a:ext cx="1057493" cy="1207996"/>
              <a:chOff x="2783632" y="4365104"/>
              <a:chExt cx="1057493" cy="1207996"/>
            </a:xfrm>
          </p:grpSpPr>
          <p:sp>
            <p:nvSpPr>
              <p:cNvPr id="7" name="Rectangle 6">
                <a:extLst>
                  <a:ext uri="{FF2B5EF4-FFF2-40B4-BE49-F238E27FC236}">
                    <a16:creationId xmlns:a16="http://schemas.microsoft.com/office/drawing/2014/main" id="{D175C7CA-6DB4-2B31-B072-8C1A466C04B5}"/>
                  </a:ext>
                </a:extLst>
              </p:cNvPr>
              <p:cNvSpPr/>
              <p:nvPr/>
            </p:nvSpPr>
            <p:spPr>
              <a:xfrm>
                <a:off x="2783632" y="4437112"/>
                <a:ext cx="1057493" cy="1135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882122F-D391-8509-FF7D-C7595E6FA2CB}"/>
                  </a:ext>
                </a:extLst>
              </p:cNvPr>
              <p:cNvSpPr txBox="1"/>
              <p:nvPr/>
            </p:nvSpPr>
            <p:spPr>
              <a:xfrm>
                <a:off x="2817690" y="4365104"/>
                <a:ext cx="989373" cy="523220"/>
              </a:xfrm>
              <a:prstGeom prst="rect">
                <a:avLst/>
              </a:prstGeom>
              <a:noFill/>
            </p:spPr>
            <p:txBody>
              <a:bodyPr wrap="none" rtlCol="0">
                <a:spAutoFit/>
              </a:bodyPr>
              <a:lstStyle/>
              <a:p>
                <a:pPr algn="ctr"/>
                <a:r>
                  <a:rPr lang="en-NL" sz="1400" dirty="0">
                    <a:solidFill>
                      <a:schemeClr val="bg1"/>
                    </a:solidFill>
                  </a:rPr>
                  <a:t>Federated </a:t>
                </a:r>
              </a:p>
              <a:p>
                <a:pPr algn="ctr"/>
                <a:r>
                  <a:rPr lang="en-NL" sz="1400" dirty="0">
                    <a:solidFill>
                      <a:schemeClr val="bg1"/>
                    </a:solidFill>
                  </a:rPr>
                  <a:t>Average</a:t>
                </a:r>
              </a:p>
            </p:txBody>
          </p:sp>
          <p:sp>
            <p:nvSpPr>
              <p:cNvPr id="9" name="TextBox 8">
                <a:extLst>
                  <a:ext uri="{FF2B5EF4-FFF2-40B4-BE49-F238E27FC236}">
                    <a16:creationId xmlns:a16="http://schemas.microsoft.com/office/drawing/2014/main" id="{8D0C3986-FFF7-154F-2494-694F85E62459}"/>
                  </a:ext>
                </a:extLst>
              </p:cNvPr>
              <p:cNvSpPr txBox="1"/>
              <p:nvPr/>
            </p:nvSpPr>
            <p:spPr>
              <a:xfrm>
                <a:off x="2783632" y="4984446"/>
                <a:ext cx="1057493" cy="461665"/>
              </a:xfrm>
              <a:prstGeom prst="rect">
                <a:avLst/>
              </a:prstGeom>
              <a:solidFill>
                <a:schemeClr val="accent1">
                  <a:lumMod val="20000"/>
                  <a:lumOff val="80000"/>
                </a:schemeClr>
              </a:solidFill>
            </p:spPr>
            <p:txBody>
              <a:bodyPr wrap="square" rtlCol="0">
                <a:spAutoFit/>
              </a:bodyPr>
              <a:lstStyle/>
              <a:p>
                <a:r>
                  <a:rPr lang="en-GB" sz="1200" i="1" dirty="0">
                    <a:solidFill>
                      <a:srgbClr val="00B050"/>
                    </a:solidFill>
                  </a:rPr>
                  <a:t>c</a:t>
                </a:r>
                <a:r>
                  <a:rPr lang="en-NL" sz="1200" i="1" dirty="0">
                    <a:solidFill>
                      <a:srgbClr val="00B050"/>
                    </a:solidFill>
                  </a:rPr>
                  <a:t>entral_avg()</a:t>
                </a:r>
              </a:p>
              <a:p>
                <a:r>
                  <a:rPr lang="en-GB" sz="1200" i="1" dirty="0">
                    <a:solidFill>
                      <a:schemeClr val="accent2">
                        <a:lumMod val="75000"/>
                      </a:schemeClr>
                    </a:solidFill>
                  </a:rPr>
                  <a:t>p</a:t>
                </a:r>
                <a:r>
                  <a:rPr lang="en-NL" sz="1200" i="1" dirty="0">
                    <a:solidFill>
                      <a:schemeClr val="accent2">
                        <a:lumMod val="75000"/>
                      </a:schemeClr>
                    </a:solidFill>
                  </a:rPr>
                  <a:t>artial_avg()</a:t>
                </a:r>
              </a:p>
            </p:txBody>
          </p:sp>
        </p:grpSp>
      </p:grpSp>
      <p:sp>
        <p:nvSpPr>
          <p:cNvPr id="13" name="TextBox 12">
            <a:extLst>
              <a:ext uri="{FF2B5EF4-FFF2-40B4-BE49-F238E27FC236}">
                <a16:creationId xmlns:a16="http://schemas.microsoft.com/office/drawing/2014/main" id="{5236AA13-3267-2091-7731-B4C3EB8185BD}"/>
              </a:ext>
            </a:extLst>
          </p:cNvPr>
          <p:cNvSpPr txBox="1"/>
          <p:nvPr/>
        </p:nvSpPr>
        <p:spPr>
          <a:xfrm>
            <a:off x="10848528" y="2060848"/>
            <a:ext cx="1199367" cy="253916"/>
          </a:xfrm>
          <a:prstGeom prst="rect">
            <a:avLst/>
          </a:prstGeom>
          <a:noFill/>
        </p:spPr>
        <p:txBody>
          <a:bodyPr wrap="none" rtlCol="0">
            <a:spAutoFit/>
          </a:bodyPr>
          <a:lstStyle/>
          <a:p>
            <a:r>
              <a:rPr lang="en-GB" sz="1050" i="1" dirty="0"/>
              <a:t>C</a:t>
            </a:r>
            <a:r>
              <a:rPr lang="en-NL" sz="1050" i="1" dirty="0"/>
              <a:t>reate a new task!</a:t>
            </a:r>
          </a:p>
        </p:txBody>
      </p:sp>
      <p:sp>
        <p:nvSpPr>
          <p:cNvPr id="15" name="TextBox 14">
            <a:extLst>
              <a:ext uri="{FF2B5EF4-FFF2-40B4-BE49-F238E27FC236}">
                <a16:creationId xmlns:a16="http://schemas.microsoft.com/office/drawing/2014/main" id="{A7CB24E2-3A91-B334-E61C-F5BEA0B4396A}"/>
              </a:ext>
            </a:extLst>
          </p:cNvPr>
          <p:cNvSpPr txBox="1"/>
          <p:nvPr/>
        </p:nvSpPr>
        <p:spPr>
          <a:xfrm>
            <a:off x="10170509" y="6285535"/>
            <a:ext cx="1681871" cy="369332"/>
          </a:xfrm>
          <a:prstGeom prst="rect">
            <a:avLst/>
          </a:prstGeom>
          <a:noFill/>
        </p:spPr>
        <p:txBody>
          <a:bodyPr wrap="none" rtlCol="0">
            <a:spAutoFit/>
          </a:bodyPr>
          <a:lstStyle/>
          <a:p>
            <a:r>
              <a:rPr lang="en-NL" dirty="0"/>
              <a:t>Algorithm store</a:t>
            </a:r>
          </a:p>
        </p:txBody>
      </p:sp>
      <p:pic>
        <p:nvPicPr>
          <p:cNvPr id="18" name="Picture 17">
            <a:extLst>
              <a:ext uri="{FF2B5EF4-FFF2-40B4-BE49-F238E27FC236}">
                <a16:creationId xmlns:a16="http://schemas.microsoft.com/office/drawing/2014/main" id="{4497057C-98D4-9EE6-4DB8-3CB24E9B18B0}"/>
              </a:ext>
            </a:extLst>
          </p:cNvPr>
          <p:cNvPicPr>
            <a:picLocks noChangeAspect="1"/>
          </p:cNvPicPr>
          <p:nvPr/>
        </p:nvPicPr>
        <p:blipFill>
          <a:blip r:embed="rId4"/>
          <a:stretch>
            <a:fillRect/>
          </a:stretch>
        </p:blipFill>
        <p:spPr bwMode="auto">
          <a:xfrm>
            <a:off x="8636526" y="2054564"/>
            <a:ext cx="377807" cy="405739"/>
          </a:xfrm>
          <a:prstGeom prst="rect">
            <a:avLst/>
          </a:prstGeom>
        </p:spPr>
      </p:pic>
      <p:pic>
        <p:nvPicPr>
          <p:cNvPr id="7170" name="Picture 2">
            <a:extLst>
              <a:ext uri="{FF2B5EF4-FFF2-40B4-BE49-F238E27FC236}">
                <a16:creationId xmlns:a16="http://schemas.microsoft.com/office/drawing/2014/main" id="{667147D6-8CDA-9137-F9FD-2682D0676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96" y="1210301"/>
            <a:ext cx="4896544" cy="310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5CB6FF-8B78-DFA2-4927-D902F2CFAE95}"/>
              </a:ext>
            </a:extLst>
          </p:cNvPr>
          <p:cNvPicPr>
            <a:picLocks noChangeAspect="1"/>
          </p:cNvPicPr>
          <p:nvPr/>
        </p:nvPicPr>
        <p:blipFill>
          <a:blip r:embed="rId6"/>
          <a:stretch>
            <a:fillRect/>
          </a:stretch>
        </p:blipFill>
        <p:spPr>
          <a:xfrm>
            <a:off x="7119596" y="3846360"/>
            <a:ext cx="594454" cy="594454"/>
          </a:xfrm>
          <a:prstGeom prst="rect">
            <a:avLst/>
          </a:prstGeom>
        </p:spPr>
      </p:pic>
      <p:pic>
        <p:nvPicPr>
          <p:cNvPr id="11" name="Picture 10">
            <a:extLst>
              <a:ext uri="{FF2B5EF4-FFF2-40B4-BE49-F238E27FC236}">
                <a16:creationId xmlns:a16="http://schemas.microsoft.com/office/drawing/2014/main" id="{9C1BD5D2-A9F7-973E-2750-2D31AF81A5D6}"/>
              </a:ext>
            </a:extLst>
          </p:cNvPr>
          <p:cNvPicPr>
            <a:picLocks noChangeAspect="1"/>
          </p:cNvPicPr>
          <p:nvPr/>
        </p:nvPicPr>
        <p:blipFill>
          <a:blip r:embed="rId6"/>
          <a:stretch>
            <a:fillRect/>
          </a:stretch>
        </p:blipFill>
        <p:spPr bwMode="auto">
          <a:xfrm>
            <a:off x="7119596" y="1176200"/>
            <a:ext cx="594454" cy="594454"/>
          </a:xfrm>
          <a:prstGeom prst="rect">
            <a:avLst/>
          </a:prstGeom>
        </p:spPr>
      </p:pic>
    </p:spTree>
    <p:extLst>
      <p:ext uri="{BB962C8B-B14F-4D97-AF65-F5344CB8AC3E}">
        <p14:creationId xmlns:p14="http://schemas.microsoft.com/office/powerpoint/2010/main" val="328615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Running a federated algorithm</a:t>
            </a:r>
            <a:endParaRPr lang="en-GB"/>
          </a:p>
        </p:txBody>
      </p:sp>
      <p:grpSp>
        <p:nvGrpSpPr>
          <p:cNvPr id="18" name="Group 17"/>
          <p:cNvGrpSpPr/>
          <p:nvPr/>
        </p:nvGrpSpPr>
        <p:grpSpPr bwMode="auto">
          <a:xfrm>
            <a:off x="941689" y="999371"/>
            <a:ext cx="1905026" cy="408020"/>
            <a:chOff x="941689" y="999371"/>
            <a:chExt cx="1905026" cy="408020"/>
          </a:xfrm>
        </p:grpSpPr>
        <p:sp>
          <p:nvSpPr>
            <p:cNvPr id="12" name="Rectangle 11"/>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15" name="TextBox 14"/>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CHALLENGE</a:t>
              </a:r>
              <a:endParaRPr/>
            </a:p>
          </p:txBody>
        </p:sp>
        <p:pic>
          <p:nvPicPr>
            <p:cNvPr id="17" name="Graphic 1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4" name="TextBox 3"/>
          <p:cNvSpPr txBox="1"/>
          <p:nvPr/>
        </p:nvSpPr>
        <p:spPr bwMode="auto">
          <a:xfrm>
            <a:off x="941689" y="1556792"/>
            <a:ext cx="9546799" cy="3939540"/>
          </a:xfrm>
          <a:prstGeom prst="rect">
            <a:avLst/>
          </a:prstGeom>
          <a:noFill/>
        </p:spPr>
        <p:txBody>
          <a:bodyPr wrap="square">
            <a:spAutoFit/>
          </a:bodyPr>
          <a:lstStyle/>
          <a:p>
            <a:pPr algn="just">
              <a:defRPr/>
            </a:pPr>
            <a:r>
              <a:rPr lang="en-US" sz="2800" b="0" i="0" dirty="0">
                <a:solidFill>
                  <a:srgbClr val="383838"/>
                </a:solidFill>
                <a:latin typeface="Mulish"/>
              </a:rPr>
              <a:t>handling problems through the UI!</a:t>
            </a:r>
          </a:p>
          <a:p>
            <a:pPr algn="just">
              <a:defRPr/>
            </a:pPr>
            <a:endParaRPr lang="en-GB" dirty="0">
              <a:solidFill>
                <a:srgbClr val="383838"/>
              </a:solidFill>
              <a:latin typeface="Mulish"/>
            </a:endParaRPr>
          </a:p>
          <a:p>
            <a:pPr marL="285750" indent="-285750" algn="just">
              <a:buFontTx/>
              <a:buChar char="-"/>
              <a:defRPr/>
            </a:pPr>
            <a:r>
              <a:rPr lang="en-GB" dirty="0">
                <a:solidFill>
                  <a:srgbClr val="383838"/>
                </a:solidFill>
                <a:latin typeface="Mulish"/>
              </a:rPr>
              <a:t>Use the study that has </a:t>
            </a:r>
            <a:r>
              <a:rPr lang="en-GB" b="1" dirty="0">
                <a:solidFill>
                  <a:srgbClr val="383838"/>
                </a:solidFill>
                <a:latin typeface="Mulish"/>
              </a:rPr>
              <a:t>no </a:t>
            </a:r>
            <a:r>
              <a:rPr lang="en-GB" dirty="0">
                <a:solidFill>
                  <a:srgbClr val="383838"/>
                </a:solidFill>
                <a:latin typeface="Mulish"/>
              </a:rPr>
              <a:t>offline nodes.</a:t>
            </a:r>
          </a:p>
          <a:p>
            <a:pPr marL="285750" indent="-285750" algn="just">
              <a:buFontTx/>
              <a:buChar char="-"/>
              <a:defRPr/>
            </a:pPr>
            <a:r>
              <a:rPr lang="en-US" dirty="0">
                <a:solidFill>
                  <a:srgbClr val="383838"/>
                </a:solidFill>
                <a:latin typeface="Mulish"/>
              </a:rPr>
              <a:t>Choose the </a:t>
            </a:r>
            <a:r>
              <a:rPr lang="en-US" b="1" dirty="0">
                <a:solidFill>
                  <a:srgbClr val="383838"/>
                </a:solidFill>
                <a:latin typeface="Mulish"/>
              </a:rPr>
              <a:t>Average algorithm</a:t>
            </a:r>
            <a:r>
              <a:rPr lang="en-US" dirty="0">
                <a:solidFill>
                  <a:srgbClr val="383838"/>
                </a:solidFill>
                <a:latin typeface="Mulish"/>
              </a:rPr>
              <a:t>.</a:t>
            </a:r>
            <a:endParaRPr dirty="0"/>
          </a:p>
          <a:p>
            <a:pPr marL="285750" indent="-285750" algn="just">
              <a:buFontTx/>
              <a:buChar char="-"/>
              <a:defRPr/>
            </a:pPr>
            <a:r>
              <a:rPr lang="en-GB" dirty="0">
                <a:solidFill>
                  <a:srgbClr val="383838"/>
                </a:solidFill>
                <a:latin typeface="Mulish"/>
              </a:rPr>
              <a:t>Select the</a:t>
            </a:r>
            <a:r>
              <a:rPr lang="en-GB" b="0" i="0" dirty="0">
                <a:solidFill>
                  <a:srgbClr val="383838"/>
                </a:solidFill>
                <a:latin typeface="Mulish"/>
              </a:rPr>
              <a:t> </a:t>
            </a:r>
            <a:r>
              <a:rPr lang="en-GB" b="1" i="1" dirty="0" err="1">
                <a:solidFill>
                  <a:srgbClr val="00B050"/>
                </a:solidFill>
                <a:latin typeface="Mulish"/>
              </a:rPr>
              <a:t>central_average</a:t>
            </a:r>
            <a:r>
              <a:rPr lang="en-GB" b="0" i="0" dirty="0">
                <a:solidFill>
                  <a:srgbClr val="383838"/>
                </a:solidFill>
                <a:latin typeface="Mulish"/>
              </a:rPr>
              <a:t> function and one of the organizations within the study.</a:t>
            </a:r>
          </a:p>
          <a:p>
            <a:pPr marL="285750" indent="-285750" algn="just">
              <a:buFontTx/>
              <a:buChar char="-"/>
              <a:defRPr/>
            </a:pPr>
            <a:r>
              <a:rPr lang="en-GB" b="0" i="0" dirty="0">
                <a:solidFill>
                  <a:srgbClr val="383838"/>
                </a:solidFill>
                <a:latin typeface="Mulish"/>
              </a:rPr>
              <a:t>Choose the default database.</a:t>
            </a:r>
          </a:p>
          <a:p>
            <a:pPr marL="285750" indent="-285750" algn="just">
              <a:buFontTx/>
              <a:buChar char="-"/>
              <a:defRPr/>
            </a:pPr>
            <a:r>
              <a:rPr lang="en-GB" dirty="0">
                <a:solidFill>
                  <a:srgbClr val="383838"/>
                </a:solidFill>
                <a:latin typeface="Mulish"/>
              </a:rPr>
              <a:t>Choose a </a:t>
            </a:r>
            <a:r>
              <a:rPr lang="en-GB" b="1" dirty="0">
                <a:solidFill>
                  <a:srgbClr val="383838"/>
                </a:solidFill>
                <a:latin typeface="Mulish"/>
              </a:rPr>
              <a:t>non-numerical</a:t>
            </a:r>
            <a:r>
              <a:rPr lang="en-GB" dirty="0">
                <a:solidFill>
                  <a:srgbClr val="383838"/>
                </a:solidFill>
                <a:latin typeface="Mulish"/>
              </a:rPr>
              <a:t> variable as the input.</a:t>
            </a:r>
            <a:endParaRPr lang="en-GB" dirty="0">
              <a:solidFill>
                <a:srgbClr val="212529"/>
              </a:solidFill>
              <a:latin typeface="Mulish"/>
            </a:endParaRPr>
          </a:p>
          <a:p>
            <a:pPr marL="285750" indent="-285750" algn="just">
              <a:buFontTx/>
              <a:buChar char="-"/>
              <a:defRPr/>
            </a:pPr>
            <a:endParaRPr lang="en-GB" dirty="0">
              <a:solidFill>
                <a:srgbClr val="212529"/>
              </a:solidFill>
              <a:latin typeface="Mulish"/>
            </a:endParaRPr>
          </a:p>
          <a:p>
            <a:pPr algn="l"/>
            <a:r>
              <a:rPr lang="en-GB" sz="2400" b="0" i="0" dirty="0">
                <a:solidFill>
                  <a:srgbClr val="383838"/>
                </a:solidFill>
                <a:effectLst/>
                <a:latin typeface="Mulish"/>
              </a:rPr>
              <a:t>Look at the logs and discuss the following:</a:t>
            </a:r>
          </a:p>
          <a:p>
            <a:pPr algn="l"/>
            <a:endParaRPr lang="en-GB" sz="2400" b="0" i="0" dirty="0">
              <a:solidFill>
                <a:srgbClr val="383838"/>
              </a:solidFill>
              <a:effectLst/>
              <a:latin typeface="Mulish"/>
            </a:endParaRPr>
          </a:p>
          <a:p>
            <a:pPr algn="l">
              <a:buFont typeface="+mj-lt"/>
              <a:buAutoNum type="arabicPeriod"/>
            </a:pPr>
            <a:r>
              <a:rPr lang="en-GB" sz="2400" b="0" i="0" dirty="0">
                <a:solidFill>
                  <a:srgbClr val="212529"/>
                </a:solidFill>
                <a:effectLst/>
                <a:latin typeface="Mulish"/>
              </a:rPr>
              <a:t> Why did both </a:t>
            </a:r>
            <a:r>
              <a:rPr lang="en-GB" sz="2400" b="0" i="0" dirty="0" err="1">
                <a:solidFill>
                  <a:srgbClr val="212529"/>
                </a:solidFill>
                <a:effectLst/>
                <a:latin typeface="Mulish"/>
              </a:rPr>
              <a:t>partial_function</a:t>
            </a:r>
            <a:r>
              <a:rPr lang="en-GB" sz="2400" b="0" i="0" dirty="0">
                <a:solidFill>
                  <a:srgbClr val="212529"/>
                </a:solidFill>
                <a:effectLst/>
                <a:latin typeface="Mulish"/>
              </a:rPr>
              <a:t> and </a:t>
            </a:r>
            <a:r>
              <a:rPr lang="en-GB" sz="2400" b="0" i="0" dirty="0" err="1">
                <a:solidFill>
                  <a:srgbClr val="212529"/>
                </a:solidFill>
                <a:effectLst/>
                <a:latin typeface="Mulish"/>
              </a:rPr>
              <a:t>central_function</a:t>
            </a:r>
            <a:r>
              <a:rPr lang="en-GB" sz="2400" b="0" i="0" dirty="0">
                <a:solidFill>
                  <a:srgbClr val="212529"/>
                </a:solidFill>
                <a:effectLst/>
                <a:latin typeface="Mulish"/>
              </a:rPr>
              <a:t> crash? Check the source code </a:t>
            </a:r>
            <a:r>
              <a:rPr lang="en-GB" sz="2400" b="1" dirty="0">
                <a:hlinkClick r:id="rId3"/>
              </a:rPr>
              <a:t>https://bit.ly/v6-federarted-avg</a:t>
            </a:r>
            <a:endParaRPr lang="en-GB" sz="2400" b="0" i="0" dirty="0">
              <a:solidFill>
                <a:srgbClr val="212529"/>
              </a:solidFill>
              <a:effectLst/>
              <a:latin typeface="Mulish"/>
            </a:endParaRPr>
          </a:p>
        </p:txBody>
      </p:sp>
    </p:spTree>
    <p:extLst>
      <p:ext uri="{BB962C8B-B14F-4D97-AF65-F5344CB8AC3E}">
        <p14:creationId xmlns:p14="http://schemas.microsoft.com/office/powerpoint/2010/main" val="52066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Getting familiar with the UI</a:t>
            </a:r>
            <a:endParaRPr/>
          </a:p>
        </p:txBody>
      </p:sp>
      <p:grpSp>
        <p:nvGrpSpPr>
          <p:cNvPr id="4" name="Group 3"/>
          <p:cNvGrpSpPr/>
          <p:nvPr/>
        </p:nvGrpSpPr>
        <p:grpSpPr bwMode="auto">
          <a:xfrm>
            <a:off x="941689" y="999371"/>
            <a:ext cx="1905026" cy="408020"/>
            <a:chOff x="941689" y="999371"/>
            <a:chExt cx="1905026" cy="408020"/>
          </a:xfrm>
        </p:grpSpPr>
        <p:sp>
          <p:nvSpPr>
            <p:cNvPr id="5" name="Rectangle 4"/>
            <p:cNvSpPr/>
            <p:nvPr/>
          </p:nvSpPr>
          <p:spPr bwMode="auto">
            <a:xfrm>
              <a:off x="941689" y="999371"/>
              <a:ext cx="1801512" cy="4080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endParaRPr lang="en-GB"/>
            </a:p>
          </p:txBody>
        </p:sp>
        <p:sp>
          <p:nvSpPr>
            <p:cNvPr id="6" name="TextBox 5"/>
            <p:cNvSpPr txBox="1"/>
            <p:nvPr/>
          </p:nvSpPr>
          <p:spPr bwMode="auto">
            <a:xfrm>
              <a:off x="1311217" y="1016698"/>
              <a:ext cx="1535498" cy="369332"/>
            </a:xfrm>
            <a:prstGeom prst="rect">
              <a:avLst/>
            </a:prstGeom>
            <a:noFill/>
          </p:spPr>
          <p:txBody>
            <a:bodyPr wrap="square" rtlCol="0">
              <a:spAutoFit/>
            </a:bodyPr>
            <a:lstStyle/>
            <a:p>
              <a:pPr>
                <a:defRPr/>
              </a:pPr>
              <a:r>
                <a:rPr lang="en-GB" b="1">
                  <a:solidFill>
                    <a:schemeClr val="bg1"/>
                  </a:solidFill>
                </a:rPr>
                <a:t>SOLUTION</a:t>
              </a:r>
              <a:endParaRPr/>
            </a:p>
          </p:txBody>
        </p:sp>
        <p:pic>
          <p:nvPicPr>
            <p:cNvPr id="7" name="Graphic 6" descr="Lightning bolt with solid fill"/>
            <p:cNvPicPr>
              <a:picLocks noChangeAspect="1"/>
            </p:cNvPicPr>
            <p:nvPr/>
          </p:nvPicPr>
          <p:blipFill>
            <a:blip r:embed="rId2"/>
            <a:stretch/>
          </p:blipFill>
          <p:spPr bwMode="auto">
            <a:xfrm>
              <a:off x="1001543" y="1050785"/>
              <a:ext cx="309674" cy="309674"/>
            </a:xfrm>
            <a:prstGeom prst="rect">
              <a:avLst/>
            </a:prstGeom>
          </p:spPr>
        </p:pic>
      </p:grpSp>
      <p:sp>
        <p:nvSpPr>
          <p:cNvPr id="13" name="TextBox 12"/>
          <p:cNvSpPr txBox="1"/>
          <p:nvPr/>
        </p:nvSpPr>
        <p:spPr bwMode="auto">
          <a:xfrm>
            <a:off x="8850703" y="3447847"/>
            <a:ext cx="3510951" cy="369332"/>
          </a:xfrm>
          <a:prstGeom prst="rect">
            <a:avLst/>
          </a:prstGeom>
          <a:noFill/>
        </p:spPr>
        <p:txBody>
          <a:bodyPr wrap="square" rtlCol="0">
            <a:spAutoFit/>
          </a:bodyPr>
          <a:lstStyle/>
          <a:p>
            <a:pPr algn="ctr">
              <a:defRPr/>
            </a:pPr>
            <a:endParaRPr lang="en-GB">
              <a:solidFill>
                <a:srgbClr val="0F497B"/>
              </a:solidFill>
            </a:endParaRPr>
          </a:p>
        </p:txBody>
      </p:sp>
      <p:sp>
        <p:nvSpPr>
          <p:cNvPr id="8" name="TextBox 7">
            <a:extLst>
              <a:ext uri="{FF2B5EF4-FFF2-40B4-BE49-F238E27FC236}">
                <a16:creationId xmlns:a16="http://schemas.microsoft.com/office/drawing/2014/main" id="{35CFF499-0CAD-B5FA-586A-17FA2565F1DA}"/>
              </a:ext>
            </a:extLst>
          </p:cNvPr>
          <p:cNvSpPr txBox="1"/>
          <p:nvPr/>
        </p:nvSpPr>
        <p:spPr>
          <a:xfrm>
            <a:off x="930396" y="1826801"/>
            <a:ext cx="3869459" cy="3785652"/>
          </a:xfrm>
          <a:prstGeom prst="rect">
            <a:avLst/>
          </a:prstGeom>
          <a:noFill/>
        </p:spPr>
        <p:txBody>
          <a:bodyPr wrap="square" rtlCol="0">
            <a:spAutoFit/>
          </a:bodyPr>
          <a:lstStyle/>
          <a:p>
            <a:pPr marL="457200" indent="-457200" algn="l">
              <a:buFont typeface="+mj-lt"/>
              <a:buAutoNum type="arabicPeriod"/>
            </a:pPr>
            <a:r>
              <a:rPr lang="en-GB" sz="2000" b="0" i="0" dirty="0">
                <a:solidFill>
                  <a:srgbClr val="212529"/>
                </a:solidFill>
                <a:effectLst/>
                <a:latin typeface="Mulish"/>
              </a:rPr>
              <a:t>This time, 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function on all the data nodes crashes, which lead to the failure of the Main process (</a:t>
            </a:r>
            <a:r>
              <a:rPr lang="en-GB" sz="2000" b="1" i="1" dirty="0" err="1">
                <a:solidFill>
                  <a:srgbClr val="00B050"/>
                </a:solidFill>
                <a:latin typeface="Mulish"/>
              </a:rPr>
              <a:t>central_average</a:t>
            </a:r>
            <a:r>
              <a:rPr lang="en-GB" sz="2000" b="0" i="0" dirty="0">
                <a:solidFill>
                  <a:srgbClr val="212529"/>
                </a:solidFill>
                <a:effectLst/>
                <a:latin typeface="Mulish"/>
              </a:rPr>
              <a:t>).</a:t>
            </a:r>
          </a:p>
          <a:p>
            <a:pPr marL="457200" indent="-457200" algn="l">
              <a:buFont typeface="+mj-lt"/>
              <a:buAutoNum type="arabicPeriod"/>
            </a:pPr>
            <a:endParaRPr lang="en-GB" sz="2000" dirty="0">
              <a:solidFill>
                <a:srgbClr val="212529"/>
              </a:solidFill>
              <a:latin typeface="Mulish"/>
            </a:endParaRPr>
          </a:p>
          <a:p>
            <a:pPr marL="457200" indent="-457200" algn="l">
              <a:buFont typeface="+mj-lt"/>
              <a:buAutoNum type="arabicPeriod"/>
            </a:pPr>
            <a:r>
              <a:rPr lang="en-GB" sz="2000" b="0" i="0" dirty="0">
                <a:solidFill>
                  <a:srgbClr val="212529"/>
                </a:solidFill>
                <a:effectLst/>
                <a:latin typeface="Mulish"/>
              </a:rPr>
              <a:t>The </a:t>
            </a:r>
            <a:r>
              <a:rPr lang="en-GB" sz="2000" b="1" i="1" dirty="0">
                <a:solidFill>
                  <a:schemeClr val="accent2">
                    <a:lumMod val="75000"/>
                  </a:schemeClr>
                </a:solidFill>
                <a:effectLst/>
                <a:latin typeface="Mulish"/>
              </a:rPr>
              <a:t> </a:t>
            </a:r>
            <a:r>
              <a:rPr lang="en-GB" sz="2000" b="1" i="1" dirty="0" err="1">
                <a:solidFill>
                  <a:schemeClr val="accent2">
                    <a:lumMod val="75000"/>
                  </a:schemeClr>
                </a:solidFill>
                <a:effectLst/>
                <a:latin typeface="Mulish"/>
              </a:rPr>
              <a:t>partial_average</a:t>
            </a:r>
            <a:r>
              <a:rPr lang="en-GB" sz="2000" b="1" i="1" dirty="0">
                <a:solidFill>
                  <a:schemeClr val="accent2">
                    <a:lumMod val="75000"/>
                  </a:schemeClr>
                </a:solidFill>
                <a:effectLst/>
                <a:latin typeface="Mulish"/>
              </a:rPr>
              <a:t> </a:t>
            </a:r>
            <a:r>
              <a:rPr lang="en-GB" sz="2000" b="0" i="0" dirty="0">
                <a:solidFill>
                  <a:srgbClr val="212529"/>
                </a:solidFill>
                <a:effectLst/>
                <a:latin typeface="Mulish"/>
              </a:rPr>
              <a:t> crashed while trying to parse the input as a number. The </a:t>
            </a:r>
            <a:r>
              <a:rPr lang="en-GB" sz="2000" b="1" i="1" dirty="0">
                <a:solidFill>
                  <a:srgbClr val="00B050"/>
                </a:solidFill>
                <a:latin typeface="Mulish"/>
              </a:rPr>
              <a:t> </a:t>
            </a:r>
            <a:r>
              <a:rPr lang="en-GB" sz="2000" b="1" i="1" dirty="0" err="1">
                <a:solidFill>
                  <a:srgbClr val="00B050"/>
                </a:solidFill>
                <a:latin typeface="Mulish"/>
              </a:rPr>
              <a:t>central_average</a:t>
            </a:r>
            <a:r>
              <a:rPr lang="en-GB" sz="2000" b="1" i="1" dirty="0">
                <a:solidFill>
                  <a:srgbClr val="00B050"/>
                </a:solidFill>
                <a:latin typeface="Mulish"/>
              </a:rPr>
              <a:t> </a:t>
            </a:r>
            <a:r>
              <a:rPr lang="en-GB" sz="2000" b="0" i="0" dirty="0">
                <a:solidFill>
                  <a:srgbClr val="212529"/>
                </a:solidFill>
                <a:effectLst/>
                <a:latin typeface="Mulish"/>
              </a:rPr>
              <a:t> crashed due to a division-by-zero.</a:t>
            </a:r>
          </a:p>
        </p:txBody>
      </p:sp>
      <p:pic>
        <p:nvPicPr>
          <p:cNvPr id="10242" name="Picture 2">
            <a:extLst>
              <a:ext uri="{FF2B5EF4-FFF2-40B4-BE49-F238E27FC236}">
                <a16:creationId xmlns:a16="http://schemas.microsoft.com/office/drawing/2014/main" id="{AC093CE5-366C-9BB7-9443-2889ABAE0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140" y="1847679"/>
            <a:ext cx="7222773" cy="368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sp>
        <p:nvSpPr>
          <p:cNvPr id="5" name="TextBox 4"/>
          <p:cNvSpPr txBox="1"/>
          <p:nvPr/>
        </p:nvSpPr>
        <p:spPr bwMode="auto">
          <a:xfrm>
            <a:off x="7392318" y="2082423"/>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3084" name="Picture 12"/>
          <p:cNvPicPr>
            <a:picLocks noChangeAspect="1" noChangeArrowheads="1"/>
          </p:cNvPicPr>
          <p:nvPr/>
        </p:nvPicPr>
        <p:blipFill>
          <a:blip r:embed="rId3"/>
          <a:stretch/>
        </p:blipFill>
        <p:spPr bwMode="auto">
          <a:xfrm>
            <a:off x="8063671" y="3764444"/>
            <a:ext cx="2690468" cy="109354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dirty="0"/>
              <a:t>The scenario – checking v6 concepts!</a:t>
            </a:r>
          </a:p>
        </p:txBody>
      </p:sp>
      <p:pic>
        <p:nvPicPr>
          <p:cNvPr id="3082" name="Picture 10"/>
          <p:cNvPicPr>
            <a:picLocks noChangeAspect="1" noChangeArrowheads="1"/>
          </p:cNvPicPr>
          <p:nvPr/>
        </p:nvPicPr>
        <p:blipFill>
          <a:blip r:embed="rId2"/>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3"/>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3539430"/>
          </a:xfrm>
          <a:prstGeom prst="rect">
            <a:avLst/>
          </a:prstGeom>
          <a:noFill/>
        </p:spPr>
        <p:txBody>
          <a:bodyPr wrap="square" rtlCol="0">
            <a:spAutoFit/>
          </a:bodyPr>
          <a:lstStyle/>
          <a:p>
            <a:pPr marL="285750" indent="-285750">
              <a:buFont typeface="Arial"/>
              <a:buChar char="•"/>
              <a:defRPr/>
            </a:pPr>
            <a:r>
              <a:rPr sz="2800"/>
              <a:t>Six organizations, one collaboration.</a:t>
            </a:r>
            <a:endParaRPr/>
          </a:p>
          <a:p>
            <a:pPr marL="285750" indent="-285750">
              <a:buFont typeface="Arial"/>
              <a:buChar char="•"/>
              <a:defRPr/>
            </a:pPr>
            <a:r>
              <a:rPr sz="2800"/>
              <a:t>How many nodes need to be set up?</a:t>
            </a:r>
            <a:endParaRPr/>
          </a:p>
          <a:p>
            <a:pPr marL="285750" indent="-285750">
              <a:buFont typeface="Arial"/>
              <a:buChar char="•"/>
              <a:defRPr/>
            </a:pPr>
            <a:endParaRPr sz="2800"/>
          </a:p>
          <a:p>
            <a:pPr marL="285750" indent="-285750">
              <a:buFont typeface="Arial"/>
              <a:buChar char="•"/>
              <a:defRPr/>
            </a:pPr>
            <a:endParaRPr sz="2800"/>
          </a:p>
          <a:p>
            <a:pPr marL="285750" indent="-285750">
              <a:buFont typeface="Arial"/>
              <a:buChar char="•"/>
              <a:defRPr/>
            </a:pPr>
            <a:r>
              <a:rPr sz="2800"/>
              <a:t>Where are these nodes installed?</a:t>
            </a:r>
            <a:endParaRPr/>
          </a:p>
        </p:txBody>
      </p:sp>
      <p:pic>
        <p:nvPicPr>
          <p:cNvPr id="4" name="Picture 12"/>
          <p:cNvPicPr>
            <a:picLocks noChangeAspect="1" noChangeArrowheads="1"/>
          </p:cNvPicPr>
          <p:nvPr/>
        </p:nvPicPr>
        <p:blipFill>
          <a:blip r:embed="rId4"/>
          <a:stretch/>
        </p:blipFill>
        <p:spPr bwMode="auto">
          <a:xfrm>
            <a:off x="8063671" y="3764444"/>
            <a:ext cx="2690468" cy="109354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1A9A-E170-1A81-0F2D-3B95314420E7}"/>
              </a:ext>
            </a:extLst>
          </p:cNvPr>
          <p:cNvSpPr>
            <a:spLocks noGrp="1"/>
          </p:cNvSpPr>
          <p:nvPr>
            <p:ph type="title"/>
          </p:nvPr>
        </p:nvSpPr>
        <p:spPr>
          <a:xfrm>
            <a:off x="838200" y="490506"/>
            <a:ext cx="9866312" cy="408020"/>
          </a:xfrm>
        </p:spPr>
        <p:txBody>
          <a:bodyPr/>
          <a:lstStyle/>
          <a:p>
            <a:r>
              <a:rPr lang="en-GB" dirty="0"/>
              <a:t>The scenario – checking v6 concepts!</a:t>
            </a:r>
            <a:endParaRPr lang="en-NL" dirty="0"/>
          </a:p>
        </p:txBody>
      </p:sp>
      <p:sp>
        <p:nvSpPr>
          <p:cNvPr id="3" name="Content Placeholder 2">
            <a:extLst>
              <a:ext uri="{FF2B5EF4-FFF2-40B4-BE49-F238E27FC236}">
                <a16:creationId xmlns:a16="http://schemas.microsoft.com/office/drawing/2014/main" id="{514E6190-4596-3EA6-D57C-034F2D7F1BAF}"/>
              </a:ext>
            </a:extLst>
          </p:cNvPr>
          <p:cNvSpPr>
            <a:spLocks noGrp="1"/>
          </p:cNvSpPr>
          <p:nvPr>
            <p:ph idx="1"/>
          </p:nvPr>
        </p:nvSpPr>
        <p:spPr/>
        <p:txBody>
          <a:bodyPr>
            <a:normAutofit lnSpcReduction="10000"/>
          </a:bodyPr>
          <a:lstStyle/>
          <a:p>
            <a:pPr marL="0" indent="0" algn="l">
              <a:buNone/>
            </a:pPr>
            <a:r>
              <a:rPr lang="en-GB" b="0" i="0" dirty="0">
                <a:solidFill>
                  <a:srgbClr val="383838"/>
                </a:solidFill>
                <a:effectLst/>
                <a:latin typeface="Mulish"/>
              </a:rPr>
              <a:t>The consortium (a.k.a. the collaboration) will initially work on two studies:</a:t>
            </a:r>
          </a:p>
          <a:p>
            <a:pPr marL="0" indent="0" algn="l">
              <a:buNone/>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Age-Related Variations in Overweight Prevalence: A Comparative Study Across Gender and Age Groups</a:t>
            </a:r>
            <a:r>
              <a:rPr lang="en-GB" b="0" i="0" dirty="0">
                <a:solidFill>
                  <a:srgbClr val="383838"/>
                </a:solidFill>
                <a:effectLst/>
                <a:latin typeface="Mulish"/>
              </a:rPr>
              <a:t> </a:t>
            </a:r>
            <a:r>
              <a:rPr lang="en-GB" b="1" i="0" dirty="0">
                <a:solidFill>
                  <a:srgbClr val="383838"/>
                </a:solidFill>
                <a:effectLst/>
                <a:latin typeface="Mulish"/>
              </a:rPr>
              <a:t>(AGOT2024)</a:t>
            </a:r>
            <a:r>
              <a:rPr lang="en-GB" b="0" i="0" dirty="0">
                <a:solidFill>
                  <a:srgbClr val="383838"/>
                </a:solidFill>
                <a:effectLst/>
                <a:latin typeface="Mulish"/>
              </a:rPr>
              <a:t> : </a:t>
            </a:r>
            <a:r>
              <a:rPr lang="en-GB" b="0" i="1" dirty="0">
                <a:solidFill>
                  <a:srgbClr val="383838"/>
                </a:solidFill>
                <a:effectLst/>
                <a:latin typeface="Mulish"/>
              </a:rPr>
              <a:t>four organization with relevant data.</a:t>
            </a:r>
          </a:p>
          <a:p>
            <a:pPr algn="l">
              <a:buFont typeface="Arial" panose="020B0604020202020204" pitchFamily="34" charset="0"/>
              <a:buChar char="•"/>
            </a:pPr>
            <a:endParaRPr lang="en-GB" b="0" i="0" dirty="0">
              <a:solidFill>
                <a:srgbClr val="383838"/>
              </a:solidFill>
              <a:effectLst/>
              <a:latin typeface="Mulish"/>
            </a:endParaRPr>
          </a:p>
          <a:p>
            <a:pPr algn="l">
              <a:buFont typeface="Arial" panose="020B0604020202020204" pitchFamily="34" charset="0"/>
              <a:buChar char="•"/>
            </a:pPr>
            <a:r>
              <a:rPr lang="en-GB" b="0" i="1" dirty="0">
                <a:solidFill>
                  <a:srgbClr val="383838"/>
                </a:solidFill>
                <a:effectLst/>
                <a:latin typeface="Mulish"/>
              </a:rPr>
              <a:t>The Effect of Gender on Height Development Across Various Age Groups</a:t>
            </a:r>
            <a:r>
              <a:rPr lang="en-GB" b="0" i="0" dirty="0">
                <a:solidFill>
                  <a:srgbClr val="383838"/>
                </a:solidFill>
                <a:effectLst/>
                <a:latin typeface="Mulish"/>
              </a:rPr>
              <a:t> </a:t>
            </a:r>
            <a:r>
              <a:rPr lang="en-GB" b="1" i="0" dirty="0">
                <a:solidFill>
                  <a:srgbClr val="383838"/>
                </a:solidFill>
                <a:effectLst/>
                <a:latin typeface="Mulish"/>
              </a:rPr>
              <a:t>(GGA2024)</a:t>
            </a:r>
            <a:r>
              <a:rPr lang="en-GB" dirty="0">
                <a:solidFill>
                  <a:srgbClr val="383838"/>
                </a:solidFill>
                <a:latin typeface="Mulish"/>
              </a:rPr>
              <a:t>: </a:t>
            </a:r>
            <a:r>
              <a:rPr lang="en-GB" b="0" i="1" dirty="0">
                <a:solidFill>
                  <a:srgbClr val="383838"/>
                </a:solidFill>
                <a:effectLst/>
                <a:latin typeface="Mulish"/>
              </a:rPr>
              <a:t>three organization with relevant data.</a:t>
            </a:r>
            <a:endParaRPr lang="en-GB" b="0" i="0" dirty="0">
              <a:solidFill>
                <a:srgbClr val="383838"/>
              </a:solidFill>
              <a:effectLst/>
              <a:latin typeface="Mulish"/>
            </a:endParaRPr>
          </a:p>
          <a:p>
            <a:pPr algn="l">
              <a:buFont typeface="Arial" panose="020B0604020202020204" pitchFamily="34" charset="0"/>
              <a:buChar char="•"/>
            </a:pPr>
            <a:endParaRPr lang="en-GB" dirty="0">
              <a:solidFill>
                <a:srgbClr val="383838"/>
              </a:solidFill>
              <a:latin typeface="Mulish"/>
            </a:endParaRPr>
          </a:p>
          <a:p>
            <a:pPr marL="0" indent="0" algn="l">
              <a:buNone/>
            </a:pPr>
            <a:r>
              <a:rPr lang="en-GB" b="0" i="0" dirty="0">
                <a:solidFill>
                  <a:srgbClr val="383838"/>
                </a:solidFill>
                <a:effectLst/>
                <a:latin typeface="Mulish"/>
              </a:rPr>
              <a:t>Which V6 concept is applicable here?</a:t>
            </a:r>
          </a:p>
          <a:p>
            <a:endParaRPr lang="en-NL" dirty="0"/>
          </a:p>
        </p:txBody>
      </p:sp>
    </p:spTree>
    <p:extLst>
      <p:ext uri="{BB962C8B-B14F-4D97-AF65-F5344CB8AC3E}">
        <p14:creationId xmlns:p14="http://schemas.microsoft.com/office/powerpoint/2010/main" val="419567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The scenario – checking v6 concepts!</a:t>
            </a:r>
          </a:p>
        </p:txBody>
      </p:sp>
      <p:pic>
        <p:nvPicPr>
          <p:cNvPr id="3082" name="Picture 10"/>
          <p:cNvPicPr>
            <a:picLocks noChangeAspect="1" noChangeArrowheads="1"/>
          </p:cNvPicPr>
          <p:nvPr/>
        </p:nvPicPr>
        <p:blipFill>
          <a:blip r:embed="rId3"/>
          <a:stretch/>
        </p:blipFill>
        <p:spPr bwMode="auto">
          <a:xfrm>
            <a:off x="871076" y="1084622"/>
            <a:ext cx="5452606" cy="5079849"/>
          </a:xfrm>
          <a:prstGeom prst="rect">
            <a:avLst/>
          </a:prstGeom>
          <a:noFill/>
        </p:spPr>
      </p:pic>
      <p:pic>
        <p:nvPicPr>
          <p:cNvPr id="7170" name="Picture 2"/>
          <p:cNvPicPr>
            <a:picLocks noChangeAspect="1" noChangeArrowheads="1"/>
          </p:cNvPicPr>
          <p:nvPr/>
        </p:nvPicPr>
        <p:blipFill>
          <a:blip r:embed="rId4"/>
          <a:stretch/>
        </p:blipFill>
        <p:spPr bwMode="auto">
          <a:xfrm>
            <a:off x="871076" y="1084622"/>
            <a:ext cx="5452606" cy="5079849"/>
          </a:xfrm>
          <a:prstGeom prst="rect">
            <a:avLst/>
          </a:prstGeom>
          <a:noFill/>
        </p:spPr>
      </p:pic>
      <p:sp>
        <p:nvSpPr>
          <p:cNvPr id="3" name="TextBox 2"/>
          <p:cNvSpPr txBox="1"/>
          <p:nvPr/>
        </p:nvSpPr>
        <p:spPr bwMode="auto">
          <a:xfrm>
            <a:off x="7392318" y="2090172"/>
            <a:ext cx="4059920" cy="1231106"/>
          </a:xfrm>
          <a:prstGeom prst="rect">
            <a:avLst/>
          </a:prstGeom>
          <a:noFill/>
        </p:spPr>
        <p:txBody>
          <a:bodyPr wrap="square" rtlCol="0">
            <a:spAutoFit/>
          </a:bodyPr>
          <a:lstStyle/>
          <a:p>
            <a:pPr marL="285750" indent="-285750">
              <a:buFont typeface="Arial"/>
              <a:buChar char="•"/>
              <a:defRPr/>
            </a:pPr>
            <a:r>
              <a:rPr lang="en-US" sz="2800" dirty="0"/>
              <a:t>Two studies: GGA2024, AGOT2024.</a:t>
            </a:r>
          </a:p>
          <a:p>
            <a:pPr marL="285750" indent="-285750">
              <a:buFont typeface="Arial"/>
              <a:buChar char="•"/>
              <a:defRPr/>
            </a:pPr>
            <a:endParaRPr dirty="0"/>
          </a:p>
        </p:txBody>
      </p:sp>
      <p:sp>
        <p:nvSpPr>
          <p:cNvPr id="5" name="Rounded Rectangle 4">
            <a:extLst>
              <a:ext uri="{FF2B5EF4-FFF2-40B4-BE49-F238E27FC236}">
                <a16:creationId xmlns:a16="http://schemas.microsoft.com/office/drawing/2014/main" id="{356E4A07-AEF3-3B46-1548-D04855AF5197}"/>
              </a:ext>
            </a:extLst>
          </p:cNvPr>
          <p:cNvSpPr/>
          <p:nvPr/>
        </p:nvSpPr>
        <p:spPr>
          <a:xfrm>
            <a:off x="911424" y="3501008"/>
            <a:ext cx="3673624" cy="2663463"/>
          </a:xfrm>
          <a:prstGeom prst="roundRect">
            <a:avLst/>
          </a:prstGeom>
          <a:noFill/>
          <a:ln w="444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8186300C-B6DF-CF8E-A35A-65B4828D5F85}"/>
              </a:ext>
            </a:extLst>
          </p:cNvPr>
          <p:cNvSpPr/>
          <p:nvPr/>
        </p:nvSpPr>
        <p:spPr bwMode="auto">
          <a:xfrm>
            <a:off x="739762" y="964703"/>
            <a:ext cx="2259894" cy="3400401"/>
          </a:xfrm>
          <a:prstGeom prst="round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57405DFE-FCCD-3A04-C41C-F7F03290BDCB}"/>
              </a:ext>
            </a:extLst>
          </p:cNvPr>
          <p:cNvSpPr txBox="1"/>
          <p:nvPr/>
        </p:nvSpPr>
        <p:spPr>
          <a:xfrm>
            <a:off x="3143672" y="6099724"/>
            <a:ext cx="1099981" cy="369332"/>
          </a:xfrm>
          <a:prstGeom prst="rect">
            <a:avLst/>
          </a:prstGeom>
          <a:noFill/>
        </p:spPr>
        <p:txBody>
          <a:bodyPr wrap="none" rtlCol="0">
            <a:spAutoFit/>
          </a:bodyPr>
          <a:lstStyle/>
          <a:p>
            <a:r>
              <a:rPr lang="en-NL" b="1" dirty="0">
                <a:solidFill>
                  <a:schemeClr val="accent1">
                    <a:lumMod val="60000"/>
                    <a:lumOff val="40000"/>
                  </a:schemeClr>
                </a:solidFill>
              </a:rPr>
              <a:t>GGA2024</a:t>
            </a:r>
          </a:p>
        </p:txBody>
      </p:sp>
      <p:sp>
        <p:nvSpPr>
          <p:cNvPr id="8" name="TextBox 7">
            <a:extLst>
              <a:ext uri="{FF2B5EF4-FFF2-40B4-BE49-F238E27FC236}">
                <a16:creationId xmlns:a16="http://schemas.microsoft.com/office/drawing/2014/main" id="{FE6F5117-0437-159E-AE98-B8AB43D58931}"/>
              </a:ext>
            </a:extLst>
          </p:cNvPr>
          <p:cNvSpPr txBox="1"/>
          <p:nvPr/>
        </p:nvSpPr>
        <p:spPr bwMode="auto">
          <a:xfrm>
            <a:off x="2971616" y="997818"/>
            <a:ext cx="1237839" cy="369332"/>
          </a:xfrm>
          <a:prstGeom prst="rect">
            <a:avLst/>
          </a:prstGeom>
          <a:noFill/>
        </p:spPr>
        <p:txBody>
          <a:bodyPr wrap="none" rtlCol="0">
            <a:spAutoFit/>
          </a:bodyPr>
          <a:lstStyle/>
          <a:p>
            <a:r>
              <a:rPr lang="en-NL" b="1" dirty="0">
                <a:solidFill>
                  <a:schemeClr val="accent6">
                    <a:lumMod val="60000"/>
                    <a:lumOff val="40000"/>
                  </a:schemeClr>
                </a:solidFill>
              </a:rPr>
              <a:t>AGOT2024</a:t>
            </a:r>
          </a:p>
        </p:txBody>
      </p:sp>
    </p:spTree>
    <p:extLst>
      <p:ext uri="{BB962C8B-B14F-4D97-AF65-F5344CB8AC3E}">
        <p14:creationId xmlns:p14="http://schemas.microsoft.com/office/powerpoint/2010/main" val="31392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How to conduct an analysis?</a:t>
            </a:r>
            <a:endParaRPr/>
          </a:p>
        </p:txBody>
      </p:sp>
      <p:pic>
        <p:nvPicPr>
          <p:cNvPr id="16386" name="Picture 2" descr="Vantage6 API clients"/>
          <p:cNvPicPr>
            <a:picLocks noGrp="1" noChangeAspect="1" noChangeArrowheads="1"/>
          </p:cNvPicPr>
          <p:nvPr>
            <p:ph idx="1"/>
          </p:nvPr>
        </p:nvPicPr>
        <p:blipFill>
          <a:blip r:embed="rId2"/>
          <a:stretch/>
        </p:blipFill>
        <p:spPr bwMode="auto">
          <a:xfrm>
            <a:off x="1555581" y="1235075"/>
            <a:ext cx="9080838" cy="49418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In this episode: w</a:t>
            </a:r>
            <a:r>
              <a:rPr dirty="0"/>
              <a:t>eb-based UI</a:t>
            </a:r>
          </a:p>
        </p:txBody>
      </p:sp>
      <p:pic>
        <p:nvPicPr>
          <p:cNvPr id="17410" name="Picture 2" descr="vantage6 UI start page"/>
          <p:cNvPicPr>
            <a:picLocks noGrp="1" noChangeAspect="1" noChangeArrowheads="1"/>
          </p:cNvPicPr>
          <p:nvPr>
            <p:ph idx="1"/>
          </p:nvPr>
        </p:nvPicPr>
        <p:blipFill>
          <a:blip r:embed="rId2"/>
          <a:srcRect r="47734"/>
          <a:stretch/>
        </p:blipFill>
        <p:spPr bwMode="auto">
          <a:xfrm>
            <a:off x="6907852" y="1774556"/>
            <a:ext cx="4655949" cy="3711147"/>
          </a:xfrm>
          <a:prstGeom prst="rect">
            <a:avLst/>
          </a:prstGeom>
          <a:noFill/>
          <a:effectLst>
            <a:outerShdw blurRad="50800" dist="38100" dir="2700000" algn="tl" rotWithShape="0">
              <a:prstClr val="black">
                <a:alpha val="40000"/>
              </a:prstClr>
            </a:outerShdw>
          </a:effectLst>
        </p:spPr>
      </p:pic>
      <p:pic>
        <p:nvPicPr>
          <p:cNvPr id="17412" name="Picture 4"/>
          <p:cNvPicPr>
            <a:picLocks noChangeAspect="1" noChangeArrowheads="1"/>
          </p:cNvPicPr>
          <p:nvPr/>
        </p:nvPicPr>
        <p:blipFill>
          <a:blip r:embed="rId3"/>
          <a:stretch/>
        </p:blipFill>
        <p:spPr bwMode="auto">
          <a:xfrm>
            <a:off x="863099" y="1906292"/>
            <a:ext cx="4065426" cy="3231396"/>
          </a:xfrm>
          <a:prstGeom prst="rect">
            <a:avLst/>
          </a:prstGeom>
          <a:noFill/>
        </p:spPr>
      </p:pic>
      <p:sp>
        <p:nvSpPr>
          <p:cNvPr id="4" name="Left-right Arrow 3"/>
          <p:cNvSpPr/>
          <p:nvPr/>
        </p:nvSpPr>
        <p:spPr bwMode="auto">
          <a:xfrm>
            <a:off x="5246176" y="3301139"/>
            <a:ext cx="1270861" cy="643180"/>
          </a:xfrm>
          <a:prstGeom prst="leftRightArrow">
            <a:avLst>
              <a:gd name="adj1" fmla="val 50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Web-based UI</a:t>
            </a:r>
          </a:p>
        </p:txBody>
      </p:sp>
      <p:pic>
        <p:nvPicPr>
          <p:cNvPr id="19458" name="Picture 2" descr="vantage6 UI tasks page"/>
          <p:cNvPicPr>
            <a:picLocks noGrp="1" noChangeAspect="1" noChangeArrowheads="1"/>
          </p:cNvPicPr>
          <p:nvPr>
            <p:ph idx="1"/>
          </p:nvPr>
        </p:nvPicPr>
        <p:blipFill>
          <a:blip r:embed="rId2"/>
          <a:stretch/>
        </p:blipFill>
        <p:spPr bwMode="auto">
          <a:xfrm>
            <a:off x="3964429" y="1642820"/>
            <a:ext cx="7736506" cy="4216428"/>
          </a:xfrm>
          <a:prstGeom prst="rect">
            <a:avLst/>
          </a:prstGeom>
          <a:noFill/>
          <a:effectLst>
            <a:outerShdw blurRad="50800" dist="38100" dir="2700000" algn="tl" rotWithShape="0">
              <a:prstClr val="black">
                <a:alpha val="40000"/>
              </a:prstClr>
            </a:outerShdw>
          </a:effectLst>
        </p:spPr>
      </p:pic>
      <p:pic>
        <p:nvPicPr>
          <p:cNvPr id="19460" name="Picture 4"/>
          <p:cNvPicPr>
            <a:picLocks noChangeAspect="1" noChangeArrowheads="1"/>
          </p:cNvPicPr>
          <p:nvPr/>
        </p:nvPicPr>
        <p:blipFill>
          <a:blip r:embed="rId3"/>
          <a:stretch/>
        </p:blipFill>
        <p:spPr bwMode="auto">
          <a:xfrm>
            <a:off x="394131" y="1939666"/>
            <a:ext cx="3046493" cy="2492096"/>
          </a:xfrm>
          <a:prstGeom prst="rect">
            <a:avLst/>
          </a:prstGeom>
          <a:noFill/>
        </p:spPr>
      </p:pic>
    </p:spTree>
  </p:cSld>
  <p:clrMapOvr>
    <a:masterClrMapping/>
  </p:clrMapOvr>
</p:sld>
</file>

<file path=ppt/theme/theme1.xml><?xml version="1.0" encoding="utf-8"?>
<a:theme xmlns:a="http://schemas.openxmlformats.org/drawingml/2006/main" name="2023-12-05-Plugin-vantage6-in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Source Sans Pro SemiBold"/>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2023-12-05-Plugin-vantage6-intro</Template>
  <TotalTime>2702</TotalTime>
  <Words>1461</Words>
  <Application>Microsoft Macintosh PowerPoint</Application>
  <DocSecurity>0</DocSecurity>
  <PresentationFormat>Widescreen</PresentationFormat>
  <Paragraphs>179</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Mulish</vt:lpstr>
      <vt:lpstr>Source Sans Pro</vt:lpstr>
      <vt:lpstr>Source Sans Pro SemiBold</vt:lpstr>
      <vt:lpstr>2023-12-05-Plugin-vantage6-intro</vt:lpstr>
      <vt:lpstr>From theory to practice</vt:lpstr>
      <vt:lpstr>A theoretical scenario</vt:lpstr>
      <vt:lpstr>The scenario – checking v6 concepts!</vt:lpstr>
      <vt:lpstr>The scenario – checking v6 concepts!</vt:lpstr>
      <vt:lpstr>The scenario – checking v6 concepts!</vt:lpstr>
      <vt:lpstr>The scenario – checking v6 concepts!</vt:lpstr>
      <vt:lpstr>How to conduct an analysis?</vt:lpstr>
      <vt:lpstr>In this episode: web-based UI</vt:lpstr>
      <vt:lpstr>Web-based UI</vt:lpstr>
      <vt:lpstr>Web-based UI</vt:lpstr>
      <vt:lpstr>Getting familiar with the UI</vt:lpstr>
      <vt:lpstr>Getting familiar with the UI</vt:lpstr>
      <vt:lpstr>Running a PET: federated analysis</vt:lpstr>
      <vt:lpstr>Running a PET: federated analysis</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Running a federated algorithm</vt:lpstr>
      <vt:lpstr>Getting familiar with the UI</vt:lpstr>
      <vt:lpstr>Running a PET: federated analysis</vt:lpstr>
      <vt:lpstr>Running a federated algorithm</vt:lpstr>
      <vt:lpstr>Getting familiar with the UI</vt:lpstr>
      <vt:lpstr>Running a PET: federated analysis</vt:lpstr>
      <vt:lpstr>Running a federated algorithm</vt:lpstr>
      <vt:lpstr>Getting familiar with the UI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Baccinelli</dc:creator>
  <cp:keywords/>
  <dc:description/>
  <cp:lastModifiedBy>Héctor Cadavid</cp:lastModifiedBy>
  <cp:revision>198</cp:revision>
  <dcterms:created xsi:type="dcterms:W3CDTF">2024-08-23T13:33:44Z</dcterms:created>
  <dcterms:modified xsi:type="dcterms:W3CDTF">2024-09-16T07:04:19Z</dcterms:modified>
  <cp:category/>
  <dc:identifier/>
  <cp:contentStatus/>
  <dc:language/>
  <cp:version/>
</cp:coreProperties>
</file>